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4"/>
  </p:sldMasterIdLst>
  <p:notesMasterIdLst>
    <p:notesMasterId r:id="rId31"/>
  </p:notesMasterIdLst>
  <p:handoutMasterIdLst>
    <p:handoutMasterId r:id="rId32"/>
  </p:handoutMasterIdLst>
  <p:sldIdLst>
    <p:sldId id="298" r:id="rId5"/>
    <p:sldId id="300" r:id="rId6"/>
    <p:sldId id="336" r:id="rId7"/>
    <p:sldId id="337" r:id="rId8"/>
    <p:sldId id="301" r:id="rId9"/>
    <p:sldId id="302" r:id="rId10"/>
    <p:sldId id="348" r:id="rId11"/>
    <p:sldId id="304" r:id="rId12"/>
    <p:sldId id="305" r:id="rId13"/>
    <p:sldId id="331" r:id="rId14"/>
    <p:sldId id="349" r:id="rId15"/>
    <p:sldId id="306" r:id="rId16"/>
    <p:sldId id="307" r:id="rId17"/>
    <p:sldId id="308" r:id="rId18"/>
    <p:sldId id="312" r:id="rId19"/>
    <p:sldId id="338" r:id="rId20"/>
    <p:sldId id="316" r:id="rId21"/>
    <p:sldId id="317" r:id="rId22"/>
    <p:sldId id="318" r:id="rId23"/>
    <p:sldId id="343" r:id="rId24"/>
    <p:sldId id="344" r:id="rId25"/>
    <p:sldId id="345" r:id="rId26"/>
    <p:sldId id="341" r:id="rId27"/>
    <p:sldId id="347" r:id="rId28"/>
    <p:sldId id="342" r:id="rId29"/>
    <p:sldId id="346" r:id="rId30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42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Peterman, AIR" initials="AP" lastIdx="31" clrIdx="0">
    <p:extLst>
      <p:ext uri="{19B8F6BF-5375-455C-9EA6-DF929625EA0E}">
        <p15:presenceInfo xmlns:p15="http://schemas.microsoft.com/office/powerpoint/2012/main" userId="Andy Peterman, AIR" providerId="None"/>
      </p:ext>
    </p:extLst>
  </p:cmAuthor>
  <p:cmAuthor id="2" name="deBoinville, Amy" initials="dA" lastIdx="1" clrIdx="1">
    <p:extLst>
      <p:ext uri="{19B8F6BF-5375-455C-9EA6-DF929625EA0E}">
        <p15:presenceInfo xmlns:p15="http://schemas.microsoft.com/office/powerpoint/2012/main" userId="S::adeboinville@air.org::d3d8ae80-f33b-467e-8e69-1ef04b379b0e" providerId="AD"/>
      </p:ext>
    </p:extLst>
  </p:cmAuthor>
  <p:cmAuthor id="3" name="Donna Duffey" initials="DD" lastIdx="11" clrIdx="2">
    <p:extLst>
      <p:ext uri="{19B8F6BF-5375-455C-9EA6-DF929625EA0E}">
        <p15:presenceInfo xmlns:p15="http://schemas.microsoft.com/office/powerpoint/2012/main" userId="6b08fcfc0a9e505b" providerId="Windows Live"/>
      </p:ext>
    </p:extLst>
  </p:cmAuthor>
  <p:cmAuthor id="4" name="Hammond, Sondra" initials="HS" lastIdx="8" clrIdx="3">
    <p:extLst>
      <p:ext uri="{19B8F6BF-5375-455C-9EA6-DF929625EA0E}">
        <p15:presenceInfo xmlns:p15="http://schemas.microsoft.com/office/powerpoint/2012/main" userId="S::shammond@air.org::83beffc3-21b3-4a61-99f4-81c75887f105" providerId="AD"/>
      </p:ext>
    </p:extLst>
  </p:cmAuthor>
  <p:cmAuthor id="5" name="Colombi, Greta" initials="CG" lastIdx="1" clrIdx="4">
    <p:extLst>
      <p:ext uri="{19B8F6BF-5375-455C-9EA6-DF929625EA0E}">
        <p15:presenceInfo xmlns:p15="http://schemas.microsoft.com/office/powerpoint/2012/main" userId="S::gcolombi@air.org::5d23f711-09ec-4292-84a5-b9694960e7a2" providerId="AD"/>
      </p:ext>
    </p:extLst>
  </p:cmAuthor>
  <p:cmAuthor id="6" name="tim.duffey1@gmail.com" initials="ti" lastIdx="2" clrIdx="5">
    <p:extLst>
      <p:ext uri="{19B8F6BF-5375-455C-9EA6-DF929625EA0E}">
        <p15:presenceInfo xmlns:p15="http://schemas.microsoft.com/office/powerpoint/2012/main" userId="S::tim.duffey1_gmail.com#ext#@air.org::ffa23b6a-d943-46fa-8a74-f5c6f2afcb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A0A0"/>
    <a:srgbClr val="B9B4A0"/>
    <a:srgbClr val="A0A0B9"/>
    <a:srgbClr val="DFDFF5"/>
    <a:srgbClr val="3A3AB9"/>
    <a:srgbClr val="FFFFFF"/>
    <a:srgbClr val="00A887"/>
    <a:srgbClr val="FF0000"/>
    <a:srgbClr val="F47434"/>
    <a:srgbClr val="1C8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18" autoAdjust="0"/>
    <p:restoredTop sz="96357" autoAdjust="0"/>
  </p:normalViewPr>
  <p:slideViewPr>
    <p:cSldViewPr snapToGrid="0" snapToObjects="1" showGuides="1">
      <p:cViewPr varScale="1">
        <p:scale>
          <a:sx n="80" d="100"/>
          <a:sy n="80" d="100"/>
        </p:scale>
        <p:origin x="60" y="1050"/>
      </p:cViewPr>
      <p:guideLst>
        <p:guide orient="horz" pos="2256"/>
        <p:guide pos="42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85E7204-F4A6-1542-A75A-F622B48D2581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15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31F908A-4F08-6A44-9F66-614912B7DA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18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F908A-4F08-6A44-9F66-614912B7DA2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7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759EF3-4E78-4974-866A-55D2A766019C}"/>
              </a:ext>
            </a:extLst>
          </p:cNvPr>
          <p:cNvSpPr/>
          <p:nvPr userDrawn="1"/>
        </p:nvSpPr>
        <p:spPr bwMode="auto">
          <a:xfrm flipH="1" flipV="1">
            <a:off x="6891182" y="1052659"/>
            <a:ext cx="5300810" cy="469197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A2105D-C585-4BC1-B5EC-A4DF62E99B38}"/>
              </a:ext>
            </a:extLst>
          </p:cNvPr>
          <p:cNvSpPr/>
          <p:nvPr userDrawn="1"/>
        </p:nvSpPr>
        <p:spPr bwMode="auto">
          <a:xfrm>
            <a:off x="-903686" y="-251843"/>
            <a:ext cx="7841380" cy="6854256"/>
          </a:xfrm>
          <a:custGeom>
            <a:avLst/>
            <a:gdLst>
              <a:gd name="connsiteX0" fmla="*/ 0 w 6527783"/>
              <a:gd name="connsiteY0" fmla="*/ 0 h 5744637"/>
              <a:gd name="connsiteX1" fmla="*/ 6527783 w 6527783"/>
              <a:gd name="connsiteY1" fmla="*/ 0 h 5744637"/>
              <a:gd name="connsiteX2" fmla="*/ 6527783 w 6527783"/>
              <a:gd name="connsiteY2" fmla="*/ 4787178 h 5744637"/>
              <a:gd name="connsiteX3" fmla="*/ 5570324 w 6527783"/>
              <a:gd name="connsiteY3" fmla="*/ 5744637 h 5744637"/>
              <a:gd name="connsiteX4" fmla="*/ 0 w 6527783"/>
              <a:gd name="connsiteY4" fmla="*/ 5744637 h 574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783" h="5744637">
                <a:moveTo>
                  <a:pt x="0" y="0"/>
                </a:moveTo>
                <a:lnTo>
                  <a:pt x="6527783" y="0"/>
                </a:lnTo>
                <a:lnTo>
                  <a:pt x="6527783" y="4787178"/>
                </a:lnTo>
                <a:cubicBezTo>
                  <a:pt x="6527783" y="5315968"/>
                  <a:pt x="6099114" y="5744637"/>
                  <a:pt x="5570324" y="5744637"/>
                </a:cubicBezTo>
                <a:lnTo>
                  <a:pt x="0" y="5744637"/>
                </a:lnTo>
                <a:close/>
              </a:path>
            </a:pathLst>
          </a:custGeom>
          <a:blipFill>
            <a:blip r:embed="rId2"/>
            <a:stretch>
              <a:fillRect l="-22135" t="-2834" r="-33098" b="-6308"/>
            </a:stretch>
          </a:blipFill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292" name="Rectangle 7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301948" y="1260049"/>
            <a:ext cx="4467777" cy="4128940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Module X: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Title Goes </a:t>
            </a:r>
            <a:br>
              <a:rPr lang="de-DE" noProof="0" dirty="0"/>
            </a:br>
            <a:r>
              <a:rPr lang="de-DE" noProof="0" dirty="0"/>
              <a:t>Here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8FEAF0A-2A84-4550-8176-82071B48E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0867" y="278141"/>
            <a:ext cx="651191" cy="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956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614489"/>
            <a:ext cx="55816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2" y="1614489"/>
            <a:ext cx="5581649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CE39F27-A8C0-4032-98A6-CB36E6B31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36175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919CF62-7AE7-4FE8-A634-81245357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122DDB8-FFD0-4BEA-9071-D9497A0F3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511EA6F-BF85-43AF-8D6C-0BBEABA0C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67779328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414464"/>
            <a:ext cx="5581651" cy="43053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2" y="1414464"/>
            <a:ext cx="5581649" cy="43053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C4CC6AC-73C2-4335-B5AE-6E6EC1239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B2DC6C-F9E1-40BA-9099-EC482EFAC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BF4EA8A-F48A-45A5-89E8-DFCC22F85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958061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414463"/>
            <a:ext cx="5486400" cy="447675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1" y="1987549"/>
            <a:ext cx="5486400" cy="37322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0679" y="1414463"/>
            <a:ext cx="5486400" cy="447675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80679" y="1987549"/>
            <a:ext cx="5486400" cy="37322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1" y="147639"/>
            <a:ext cx="7380817" cy="6000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B0751B5-8C29-40D9-BF7C-53EB37733B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E9F8D56-0DFA-41B2-B8C9-F540781A91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B8C8E89-3670-4D8D-BF7E-6BC8F4C02B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96686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292101" y="6408738"/>
            <a:ext cx="1790700" cy="247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A297325-5FEA-4068-B448-7827F1124B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4B34FC-D229-40A5-913A-2A5BE9D0D9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E4C082-5DE2-401E-AD45-A0E7BCA4C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9259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E39ED82-87FE-451A-BEE8-179CBFE8D9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413" y="5897563"/>
            <a:ext cx="2627312" cy="365125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CD3091B-4E4D-4DF6-99C1-20D44A564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200" b="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0295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414463"/>
            <a:ext cx="11366500" cy="43053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6B3DC72-CF3C-4DE6-9E16-CE2D37EE7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5B8174-10E5-43EC-9EE6-C6C93CA0DA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227" y="615989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Citation #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0158D9E-59B4-4857-AFC8-5C5BB71F5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227" y="5879306"/>
            <a:ext cx="2627312" cy="161926"/>
          </a:xfrm>
        </p:spPr>
        <p:txBody>
          <a:bodyPr anchor="ctr" anchorCtr="0"/>
          <a:lstStyle>
            <a:lvl1pPr marL="0" indent="0" algn="r">
              <a:buNone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0FBF9CC-5878-4386-98C7-8441D5756103}"/>
              </a:ext>
            </a:extLst>
          </p:cNvPr>
          <p:cNvSpPr txBox="1">
            <a:spLocks/>
          </p:cNvSpPr>
          <p:nvPr userDrawn="1"/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46F2E0F2-A1DB-4493-BF5B-8F215B9C51A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191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614489"/>
            <a:ext cx="11366500" cy="439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6B3DC72-CF3C-4DE6-9E16-CE2D37EE78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B251CD7-0444-440B-AA7F-96B4E0ACC6B5}"/>
              </a:ext>
            </a:extLst>
          </p:cNvPr>
          <p:cNvSpPr txBox="1">
            <a:spLocks/>
          </p:cNvSpPr>
          <p:nvPr userDrawn="1"/>
        </p:nvSpPr>
        <p:spPr>
          <a:xfrm>
            <a:off x="9142227" y="6440486"/>
            <a:ext cx="2623053" cy="1619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46F2E0F2-A1DB-4493-BF5B-8F215B9C51AE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91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72787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6AC1EB-0BFF-42A7-BE6C-FBAFF4315638}"/>
              </a:ext>
            </a:extLst>
          </p:cNvPr>
          <p:cNvSpPr/>
          <p:nvPr userDrawn="1"/>
        </p:nvSpPr>
        <p:spPr bwMode="auto">
          <a:xfrm>
            <a:off x="-1" y="0"/>
            <a:ext cx="10532883" cy="9096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419101" y="147639"/>
            <a:ext cx="986572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to edit Master title style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426720" y="1423104"/>
            <a:ext cx="1133856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pic>
        <p:nvPicPr>
          <p:cNvPr id="8" name="image2.jpeg">
            <a:extLst>
              <a:ext uri="{FF2B5EF4-FFF2-40B4-BE49-F238E27FC236}">
                <a16:creationId xmlns:a16="http://schemas.microsoft.com/office/drawing/2014/main" id="{B85F358B-A56B-4FB0-99B2-CDC053F8AD24}"/>
              </a:ext>
            </a:extLst>
          </p:cNvPr>
          <p:cNvPicPr/>
          <p:nvPr userDrawn="1"/>
        </p:nvPicPr>
        <p:blipFill>
          <a:blip r:embed="rId12"/>
          <a:srcRect/>
          <a:stretch/>
        </p:blipFill>
        <p:spPr>
          <a:xfrm>
            <a:off x="349251" y="6172981"/>
            <a:ext cx="3263900" cy="5172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B476-1219-4014-A51C-8168DEB11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2227" y="6356350"/>
            <a:ext cx="26274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Slide </a:t>
            </a:r>
            <a:fld id="{46F2E0F2-A1DB-4493-BF5B-8F215B9C51A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A0410F-AC72-4733-840F-916928E5111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909638"/>
            <a:ext cx="10532883" cy="0"/>
          </a:xfrm>
          <a:prstGeom prst="line">
            <a:avLst/>
          </a:prstGeom>
          <a:ln w="381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6622BBCE-09F5-48A2-85BF-132840076CB7}"/>
              </a:ext>
            </a:extLst>
          </p:cNvPr>
          <p:cNvSpPr/>
          <p:nvPr userDrawn="1"/>
        </p:nvSpPr>
        <p:spPr bwMode="auto">
          <a:xfrm>
            <a:off x="10532883" y="0"/>
            <a:ext cx="1860224" cy="1395409"/>
          </a:xfrm>
          <a:prstGeom prst="round2SameRect">
            <a:avLst>
              <a:gd name="adj1" fmla="val 0"/>
              <a:gd name="adj2" fmla="val 18581"/>
            </a:avLst>
          </a:prstGeom>
          <a:blipFill>
            <a:blip r:embed="rId13"/>
            <a:stretch>
              <a:fillRect l="-24311" t="-170" r="-34523" b="-33990"/>
            </a:stretch>
          </a:blip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77" r:id="rId3"/>
    <p:sldLayoutId id="2147483978" r:id="rId4"/>
    <p:sldLayoutId id="2147483979" r:id="rId5"/>
    <p:sldLayoutId id="2147483980" r:id="rId6"/>
    <p:sldLayoutId id="2147483992" r:id="rId7"/>
    <p:sldLayoutId id="2147483989" r:id="rId8"/>
    <p:sldLayoutId id="2147483990" r:id="rId9"/>
    <p:sldLayoutId id="2147483991" r:id="rId10"/>
  </p:sldLayoutIdLst>
  <p:transition spd="med">
    <p:fade/>
  </p:transition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0">
          <a:solidFill>
            <a:srgbClr val="FFFFFF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228600" indent="-2286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b="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514350" indent="-28575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Franklin Gothic Book" panose="020B0503020102020204" pitchFamily="34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74295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Franklin Gothic Book" panose="020B0503020102020204" pitchFamily="34" charset="0"/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97155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4pPr>
      <a:lvl5pPr marL="125730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Franklin Gothic Book" panose="020B0503020102020204" pitchFamily="34" charset="0"/>
        <a:buChar char="–"/>
        <a:defRPr sz="24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1" userDrawn="1">
          <p15:clr>
            <a:srgbClr val="F26B43"/>
          </p15:clr>
        </p15:guide>
        <p15:guide id="4" pos="7414" userDrawn="1">
          <p15:clr>
            <a:srgbClr val="F26B43"/>
          </p15:clr>
        </p15:guide>
        <p15:guide id="5" orient="horz" pos="4159" userDrawn="1">
          <p15:clr>
            <a:srgbClr val="F26B43"/>
          </p15:clr>
        </p15:guide>
        <p15:guide id="6" orient="horz" pos="3603" userDrawn="1">
          <p15:clr>
            <a:srgbClr val="F26B43"/>
          </p15:clr>
        </p15:guide>
        <p15:guide id="7" orient="horz" pos="8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afesupportivelearning.ed.gov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2EEF02-F4C0-41A2-9A18-6A813DA9AC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pPr>
              <a:spcBef>
                <a:spcPts val="3000"/>
              </a:spcBef>
            </a:pPr>
            <a:r>
              <a:rPr lang="en-US" sz="3200" dirty="0"/>
              <a:t>Module 2: </a:t>
            </a:r>
            <a:br>
              <a:rPr lang="en-US" sz="3200" dirty="0"/>
            </a:br>
            <a:br>
              <a:rPr lang="en-US" sz="3600" dirty="0"/>
            </a:br>
            <a:r>
              <a:rPr lang="en-US" sz="3600" dirty="0"/>
              <a:t>Building Resilience in the Classroom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443DB-44B2-4BC1-A301-30FAF1AFC35B}"/>
              </a:ext>
            </a:extLst>
          </p:cNvPr>
          <p:cNvSpPr txBox="1"/>
          <p:nvPr/>
        </p:nvSpPr>
        <p:spPr>
          <a:xfrm>
            <a:off x="8061717" y="374229"/>
            <a:ext cx="349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Medium Cond" panose="020B0606030402020204" pitchFamily="34" charset="0"/>
              </a:rPr>
              <a:t>Building Student Resilience Toolkit</a:t>
            </a:r>
          </a:p>
        </p:txBody>
      </p:sp>
      <p:pic>
        <p:nvPicPr>
          <p:cNvPr id="5" name="image2.jpeg" descr="National Center on Safe Supportive Learning Environments logo; Safe Supportive Learning: Engagement, Safety, Environment. ">
            <a:extLst>
              <a:ext uri="{FF2B5EF4-FFF2-40B4-BE49-F238E27FC236}">
                <a16:creationId xmlns:a16="http://schemas.microsoft.com/office/drawing/2014/main" id="{454A7EB6-0AD7-4AB3-9FD0-0A83EDAD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78665" y="5966632"/>
            <a:ext cx="4114342" cy="6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Important Things That Teachers Do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Students say it’s about</a:t>
            </a:r>
          </a:p>
          <a:p>
            <a:pPr marL="192024" indent="-192024"/>
            <a:r>
              <a:rPr lang="en-US" i="1" dirty="0"/>
              <a:t>How </a:t>
            </a:r>
            <a:r>
              <a:rPr lang="en-US" dirty="0"/>
              <a:t>you teach, not what you teach;</a:t>
            </a:r>
          </a:p>
          <a:p>
            <a:pPr marL="192024" indent="-192024"/>
            <a:r>
              <a:rPr lang="en-US" dirty="0"/>
              <a:t>Making everyone feel safe;</a:t>
            </a:r>
          </a:p>
          <a:p>
            <a:pPr marL="192024" indent="-192024"/>
            <a:r>
              <a:rPr lang="en-US" dirty="0"/>
              <a:t>Establishing a predictable environment; and</a:t>
            </a:r>
          </a:p>
          <a:p>
            <a:pPr marL="192024" indent="-192024"/>
            <a:r>
              <a:rPr lang="en-US" dirty="0"/>
              <a:t>Treating everyone fairly and consistently.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FE42D6-B80C-4F37-BE6A-C64094955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11830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0FFB-A9F1-445F-966D-32AF6A0F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Place of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A05A6-97C5-4CAC-A76F-A9D6277D8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Establish a predictable environment.</a:t>
            </a:r>
          </a:p>
          <a:p>
            <a:r>
              <a:rPr lang="en-US" dirty="0"/>
              <a:t>Treat each student fairly and consistently.</a:t>
            </a:r>
          </a:p>
          <a:p>
            <a:r>
              <a:rPr lang="en-US" dirty="0"/>
              <a:t>Demonstrate respect for others.</a:t>
            </a:r>
          </a:p>
          <a:p>
            <a:r>
              <a:rPr lang="en-US" dirty="0"/>
              <a:t>Encourage students to take individually appropriate risks for growth.</a:t>
            </a:r>
          </a:p>
        </p:txBody>
      </p:sp>
    </p:spTree>
    <p:extLst>
      <p:ext uri="{BB962C8B-B14F-4D97-AF65-F5344CB8AC3E}">
        <p14:creationId xmlns:p14="http://schemas.microsoft.com/office/powerpoint/2010/main" val="405598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Available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Invite positive relationships.</a:t>
            </a:r>
          </a:p>
          <a:p>
            <a:pPr marL="192024" indent="-192024"/>
            <a:r>
              <a:rPr lang="en-US" dirty="0"/>
              <a:t>Be accessible.</a:t>
            </a:r>
          </a:p>
          <a:p>
            <a:pPr marL="192024" indent="-192024"/>
            <a:r>
              <a:rPr lang="en-US" dirty="0"/>
              <a:t>Check in on how students are doing.</a:t>
            </a:r>
          </a:p>
          <a:p>
            <a:pPr marL="192024" indent="-192024"/>
            <a:r>
              <a:rPr lang="en-US" dirty="0"/>
              <a:t>Notice more than academic performance.</a:t>
            </a:r>
          </a:p>
          <a:p>
            <a:pPr marL="192024" indent="-192024"/>
            <a:r>
              <a:rPr lang="en-US" dirty="0"/>
              <a:t>Take a personal interest.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780376-DC6E-4AF1-84D2-1096E177E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204261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Treat all students fairly.</a:t>
            </a:r>
          </a:p>
          <a:p>
            <a:pPr marL="192024" indent="-192024"/>
            <a:r>
              <a:rPr lang="en-US" dirty="0"/>
              <a:t>Actively listen to concerns and worries.</a:t>
            </a:r>
          </a:p>
          <a:p>
            <a:pPr marL="192024" indent="-192024"/>
            <a:r>
              <a:rPr lang="en-US" dirty="0"/>
              <a:t>Engage students in conversations about their lives.</a:t>
            </a:r>
          </a:p>
          <a:p>
            <a:pPr marL="192024" indent="-192024"/>
            <a:r>
              <a:rPr lang="en-US" dirty="0"/>
              <a:t>Ask for clarification.</a:t>
            </a:r>
          </a:p>
          <a:p>
            <a:pPr marL="192024" indent="-192024"/>
            <a:r>
              <a:rPr lang="en-US" dirty="0"/>
              <a:t>Demonstrate your understanding of students’ needs.</a:t>
            </a:r>
          </a:p>
          <a:p>
            <a:pPr marL="192024" indent="-192024"/>
            <a:r>
              <a:rPr lang="en-US" dirty="0"/>
              <a:t>Exhibit respect and empathy.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18230F-02D4-410F-A875-ACD57A7338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2965184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Positive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Encourage and model positive thinking. </a:t>
            </a:r>
          </a:p>
          <a:p>
            <a:pPr marL="192024" indent="-192024"/>
            <a:r>
              <a:rPr lang="en-US" dirty="0"/>
              <a:t>Let students know you believe in them.</a:t>
            </a:r>
          </a:p>
          <a:p>
            <a:pPr marL="192024" indent="-192024"/>
            <a:r>
              <a:rPr lang="en-US" dirty="0"/>
              <a:t>Talk about ways to overcome barriers and challenges.</a:t>
            </a:r>
          </a:p>
          <a:p>
            <a:pPr marL="192024" indent="-192024"/>
            <a:r>
              <a:rPr lang="en-US" dirty="0"/>
              <a:t>Have fun.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D4EA2-BF5A-405A-8E0E-C4AB99D32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2567372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High Expectations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Acknowledge challenges students face but hold them to high standards.</a:t>
            </a:r>
          </a:p>
          <a:p>
            <a:pPr marL="192024" indent="-192024"/>
            <a:r>
              <a:rPr lang="en-US" dirty="0"/>
              <a:t>Identify their gifts and talents.</a:t>
            </a:r>
          </a:p>
          <a:p>
            <a:pPr marL="192024" indent="-192024"/>
            <a:r>
              <a:rPr lang="en-US" dirty="0"/>
              <a:t>Encourage, challenge, and inspire students.</a:t>
            </a:r>
          </a:p>
          <a:p>
            <a:pPr marL="192024" indent="-192024"/>
            <a:r>
              <a:rPr lang="en-US" dirty="0"/>
              <a:t>Work with students to set their own meaningful goals.</a:t>
            </a:r>
          </a:p>
          <a:p>
            <a:pPr marL="192024" indent="-192024"/>
            <a:r>
              <a:rPr lang="en-US" dirty="0"/>
              <a:t>Notice their hard work.</a:t>
            </a:r>
          </a:p>
          <a:p>
            <a:pPr marL="192024" indent="-192024"/>
            <a:r>
              <a:rPr lang="en-US" dirty="0"/>
              <a:t>Acknowledge their accomplishments.</a:t>
            </a:r>
          </a:p>
          <a:p>
            <a:pPr marL="192024" indent="-192024"/>
            <a:r>
              <a:rPr lang="en-US" dirty="0"/>
              <a:t>Celebrate milestones.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CBEC2A-F29B-49FC-8BAF-ADBD458312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2</a:t>
            </a:r>
          </a:p>
        </p:txBody>
      </p:sp>
    </p:spTree>
    <p:extLst>
      <p:ext uri="{BB962C8B-B14F-4D97-AF65-F5344CB8AC3E}">
        <p14:creationId xmlns:p14="http://schemas.microsoft.com/office/powerpoint/2010/main" val="3009282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Real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Be comfortable with yourself.</a:t>
            </a:r>
          </a:p>
          <a:p>
            <a:pPr marL="192024" indent="-192024"/>
            <a:r>
              <a:rPr lang="en-US" dirty="0"/>
              <a:t>Share personal information when appropriate.</a:t>
            </a:r>
          </a:p>
          <a:p>
            <a:pPr marL="192024" indent="-192024"/>
            <a:r>
              <a:rPr lang="en-US" dirty="0"/>
              <a:t>Look for opportunities to use a sense of humor.</a:t>
            </a:r>
          </a:p>
          <a:p>
            <a:pPr marL="192024" indent="-192024"/>
            <a:r>
              <a:rPr lang="en-US" dirty="0"/>
              <a:t>Admit your mistakes.</a:t>
            </a:r>
          </a:p>
          <a:p>
            <a:pPr marL="192024" indent="-192024"/>
            <a:r>
              <a:rPr lang="en-US" dirty="0"/>
              <a:t>Apologize when situations warrant.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9E7098-BBB5-4C39-97AB-437B222609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343114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2: Empowerment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Empowerment is the process of becoming stronger and more confident, especially in controlling one’s own life. </a:t>
            </a:r>
          </a:p>
          <a:p>
            <a:pPr marL="192024" indent="-192024"/>
            <a:r>
              <a:rPr lang="en-US" dirty="0"/>
              <a:t>Find indicators of student strengths.</a:t>
            </a:r>
          </a:p>
          <a:p>
            <a:pPr marL="192024" indent="-192024"/>
            <a:r>
              <a:rPr lang="en-US" dirty="0"/>
              <a:t>Mirror those strengths back to students.</a:t>
            </a:r>
          </a:p>
          <a:p>
            <a:pPr marL="192024" indent="-192024"/>
            <a:r>
              <a:rPr lang="en-US" dirty="0"/>
              <a:t>Encourage and reinforce student strengths.</a:t>
            </a:r>
          </a:p>
          <a:p>
            <a:pPr marL="192024" indent="-192024"/>
            <a:r>
              <a:rPr lang="en-US" dirty="0"/>
              <a:t>Provide opportunities for strengths to flourish. </a:t>
            </a:r>
          </a:p>
          <a:p>
            <a:pPr marL="192024" indent="-192024"/>
            <a:r>
              <a:rPr lang="en-US" dirty="0"/>
              <a:t>Teach students how to use their strengths to cope and thrive.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798677-F33C-4A5F-A3AA-7EBDA146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 and 8</a:t>
            </a:r>
          </a:p>
        </p:txBody>
      </p:sp>
    </p:spTree>
    <p:extLst>
      <p:ext uri="{BB962C8B-B14F-4D97-AF65-F5344CB8AC3E}">
        <p14:creationId xmlns:p14="http://schemas.microsoft.com/office/powerpoint/2010/main" val="375730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2: Pair &amp; Share to Identify Strengths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personal strengths:</a:t>
            </a:r>
          </a:p>
          <a:p>
            <a:pPr marL="192024" indent="-192024"/>
            <a:r>
              <a:rPr lang="en-US" dirty="0"/>
              <a:t>Enjoys new experiences</a:t>
            </a:r>
          </a:p>
          <a:p>
            <a:pPr marL="192024" indent="-192024"/>
            <a:r>
              <a:rPr lang="en-US" dirty="0"/>
              <a:t>Creative</a:t>
            </a:r>
          </a:p>
          <a:p>
            <a:pPr marL="192024" indent="-192024"/>
            <a:r>
              <a:rPr lang="en-US" dirty="0"/>
              <a:t>Thoughtful</a:t>
            </a:r>
          </a:p>
          <a:p>
            <a:pPr marL="192024" indent="-192024"/>
            <a:r>
              <a:rPr lang="en-US" dirty="0"/>
              <a:t>Good storyteller</a:t>
            </a:r>
          </a:p>
          <a:p>
            <a:pPr marL="192024" indent="-192024"/>
            <a:r>
              <a:rPr lang="en-US" dirty="0"/>
              <a:t>Speaks up</a:t>
            </a:r>
          </a:p>
          <a:p>
            <a:pPr marL="192024" indent="-192024"/>
            <a:r>
              <a:rPr lang="en-US" dirty="0"/>
              <a:t>Sees things a little differently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FECF5F-E593-453B-ADC1-5868D7B2D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7</a:t>
            </a:r>
          </a:p>
        </p:txBody>
      </p:sp>
    </p:spTree>
    <p:extLst>
      <p:ext uri="{BB962C8B-B14F-4D97-AF65-F5344CB8AC3E}">
        <p14:creationId xmlns:p14="http://schemas.microsoft.com/office/powerpoint/2010/main" val="1871623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3: Adaptive Skills—Relationships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You can help students practice relationships by</a:t>
            </a:r>
          </a:p>
          <a:p>
            <a:pPr marL="192024" indent="-192024"/>
            <a:r>
              <a:rPr lang="en-US" dirty="0"/>
              <a:t>Modeling positive, caring relationships,</a:t>
            </a:r>
          </a:p>
          <a:p>
            <a:pPr marL="192024" indent="-192024"/>
            <a:r>
              <a:rPr lang="en-US" dirty="0"/>
              <a:t>Discussing what goes into relationships, </a:t>
            </a:r>
          </a:p>
          <a:p>
            <a:pPr marL="192024" indent="-192024"/>
            <a:r>
              <a:rPr lang="en-US" dirty="0"/>
              <a:t>Providing opportunities to practice getting along; and</a:t>
            </a:r>
          </a:p>
          <a:p>
            <a:pPr marL="192024" indent="-192024"/>
            <a:r>
              <a:rPr lang="en-US" dirty="0"/>
              <a:t>Encouraging students to cooperatively work, talk, and learn together.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FFF5DF-C684-4B38-A727-FEF825A77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1, 9, and 10</a:t>
            </a:r>
          </a:p>
        </p:txBody>
      </p:sp>
    </p:spTree>
    <p:extLst>
      <p:ext uri="{BB962C8B-B14F-4D97-AF65-F5344CB8AC3E}">
        <p14:creationId xmlns:p14="http://schemas.microsoft.com/office/powerpoint/2010/main" val="3300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 in This Series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Module 1: Building Resilience in the Face of Stress</a:t>
            </a:r>
          </a:p>
          <a:p>
            <a:pPr marL="0" indent="0">
              <a:buNone/>
            </a:pPr>
            <a:r>
              <a:rPr lang="en-US" b="1" dirty="0"/>
              <a:t>Module 2: Building Resilience in the Classroom </a:t>
            </a:r>
          </a:p>
          <a:p>
            <a:pPr marL="0" indent="0">
              <a:buNone/>
            </a:pPr>
            <a:r>
              <a:rPr lang="en-US" dirty="0"/>
              <a:t>Module 3: Self-Care Guide for All Staff</a:t>
            </a:r>
          </a:p>
          <a:p>
            <a:pPr marL="0" indent="0">
              <a:buNone/>
            </a:pPr>
            <a:r>
              <a:rPr lang="en-US" dirty="0"/>
              <a:t>Module 4: Resilience Resource Guide for Administrators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AC2850-63E4-4EEA-BBEB-7FCD9D9D8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" y="5879306"/>
            <a:ext cx="11129459" cy="161926"/>
          </a:xfrm>
        </p:spPr>
        <p:txBody>
          <a:bodyPr/>
          <a:lstStyle/>
          <a:p>
            <a:r>
              <a:rPr lang="en-US" dirty="0"/>
              <a:t>This workshop is a product of the National Center on Safe Supportive Learning Environments, under funding provided by the U.S. Department of Education. For more information, visit </a:t>
            </a:r>
            <a:r>
              <a:rPr lang="en-US" dirty="0">
                <a:hlinkClick r:id="rId2"/>
              </a:rPr>
              <a:t>http://safesupportivelearning.ed.gov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018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Skills: Goals and Planning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need to practice setting goals, developing plans, and making decisions. With your help, students can learn to</a:t>
            </a:r>
          </a:p>
          <a:p>
            <a:pPr marL="192024" indent="-192024"/>
            <a:r>
              <a:rPr lang="en-US" dirty="0"/>
              <a:t>Set realistic and achievable goals,</a:t>
            </a:r>
          </a:p>
          <a:p>
            <a:pPr marL="192024" indent="-192024"/>
            <a:r>
              <a:rPr lang="en-US" dirty="0"/>
              <a:t>Think through and develop a plan to achieve a goal,</a:t>
            </a:r>
          </a:p>
          <a:p>
            <a:pPr marL="192024" indent="-192024"/>
            <a:r>
              <a:rPr lang="en-US" dirty="0"/>
              <a:t>Make decisions,</a:t>
            </a:r>
          </a:p>
          <a:p>
            <a:pPr marL="192024" indent="-192024"/>
            <a:r>
              <a:rPr lang="en-US" dirty="0"/>
              <a:t>Ask for help, and</a:t>
            </a:r>
          </a:p>
          <a:p>
            <a:pPr marL="192024" indent="-192024"/>
            <a:r>
              <a:rPr lang="en-US" dirty="0"/>
              <a:t>Cope with failure and disappointment.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4F2DFF-6B7D-4632-900A-3A526A75C9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1, 9, and 10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Skills: Identify Feelings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need to practice identifying feelings and managing behaviors. </a:t>
            </a:r>
            <a:br>
              <a:rPr lang="en-US" dirty="0"/>
            </a:br>
            <a:r>
              <a:rPr lang="en-US" dirty="0"/>
              <a:t>You can help students by:</a:t>
            </a:r>
          </a:p>
          <a:p>
            <a:pPr marL="192024" indent="-192024"/>
            <a:r>
              <a:rPr lang="en-US" dirty="0"/>
              <a:t>Asking questions of them and reflecting back what you see and hear, </a:t>
            </a:r>
          </a:p>
          <a:p>
            <a:pPr marL="192024" indent="-192024"/>
            <a:r>
              <a:rPr lang="en-US" dirty="0"/>
              <a:t>Offering opportunities to practice appropriate behavioral responses, and</a:t>
            </a:r>
          </a:p>
          <a:p>
            <a:pPr marL="192024" indent="-192024"/>
            <a:r>
              <a:rPr lang="en-US" dirty="0"/>
              <a:t>Practicing strategies for coping effectively with discomfort and difficult circumstances.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F4E011-736A-4D12-8FE2-8710237DC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11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Skills: Meaningful Participation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Students need daily opportunities to practice voice and choice. You can do this by </a:t>
            </a:r>
          </a:p>
          <a:p>
            <a:pPr marL="192024" indent="-192024"/>
            <a:r>
              <a:rPr lang="en-US" dirty="0"/>
              <a:t>Seeing students as </a:t>
            </a:r>
            <a:r>
              <a:rPr lang="en-US" i="1" dirty="0"/>
              <a:t>participants and partners</a:t>
            </a:r>
            <a:r>
              <a:rPr lang="en-US" dirty="0"/>
              <a:t>, not just as recipients or consumers; </a:t>
            </a:r>
          </a:p>
          <a:p>
            <a:pPr marL="192024" indent="-192024"/>
            <a:r>
              <a:rPr lang="en-US" dirty="0"/>
              <a:t>Engaging students in the development of a class vision and code of conduct;</a:t>
            </a:r>
          </a:p>
          <a:p>
            <a:pPr marL="192024" indent="-192024"/>
            <a:r>
              <a:rPr lang="en-US" dirty="0"/>
              <a:t>Discussing and posting daily schedules and tasks;</a:t>
            </a:r>
          </a:p>
          <a:p>
            <a:pPr marL="192024" indent="-192024"/>
            <a:r>
              <a:rPr lang="en-US" dirty="0"/>
              <a:t>Assigning classroom tasks to students; and</a:t>
            </a:r>
          </a:p>
          <a:p>
            <a:pPr marL="192024" indent="-192024"/>
            <a:r>
              <a:rPr lang="en-US" dirty="0"/>
              <a:t>Regularly involving students in classroom discussions and meetings.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47FF79-E9B6-4742-866D-D26AA63F4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10 and 12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4: Supportive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Important cultural traditions are affirmed in the following contexts: </a:t>
            </a:r>
          </a:p>
          <a:p>
            <a:pPr marL="192024" indent="-192024"/>
            <a:r>
              <a:rPr lang="en-US" dirty="0"/>
              <a:t>Caring families with routines and rituals,</a:t>
            </a:r>
          </a:p>
          <a:p>
            <a:pPr marL="192024" indent="-192024"/>
            <a:r>
              <a:rPr lang="en-US" dirty="0"/>
              <a:t>Supportive organizations outside the family, and</a:t>
            </a:r>
          </a:p>
          <a:p>
            <a:pPr marL="192024" indent="-192024"/>
            <a:r>
              <a:rPr lang="en-US" dirty="0"/>
              <a:t>Connections with well-functioning communities.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8C9359-A467-45A1-9668-AA4EF3F9E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 and 13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Well-Functioning Schools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Engagement in a well-functioning school includes</a:t>
            </a:r>
          </a:p>
          <a:p>
            <a:pPr marL="192024" indent="-192024"/>
            <a:r>
              <a:rPr lang="en-US" dirty="0"/>
              <a:t>Learning about cultural traditions among your students;</a:t>
            </a:r>
          </a:p>
          <a:p>
            <a:pPr marL="192024" indent="-192024"/>
            <a:r>
              <a:rPr lang="en-US" dirty="0"/>
              <a:t>Accepting and cherishing the full range of diversity in your classroom;</a:t>
            </a:r>
          </a:p>
          <a:p>
            <a:pPr marL="192024" indent="-192024"/>
            <a:r>
              <a:rPr lang="en-US" dirty="0"/>
              <a:t>Viewing diversity as a strength; </a:t>
            </a:r>
          </a:p>
          <a:p>
            <a:pPr marL="192024" indent="-192024"/>
            <a:r>
              <a:rPr lang="en-US" dirty="0"/>
              <a:t>Engaging all students in an inclusive environment; and</a:t>
            </a:r>
          </a:p>
          <a:p>
            <a:pPr marL="192024" indent="-192024"/>
            <a:r>
              <a:rPr lang="en-US" dirty="0"/>
              <a:t>Modeling, teaching, and expecting respectful conduct.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0DE3A-99A1-4BB4-A12A-CEBB416F1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58289" y="6159896"/>
            <a:ext cx="2627312" cy="161926"/>
          </a:xfrm>
        </p:spPr>
        <p:txBody>
          <a:bodyPr/>
          <a:lstStyle/>
          <a:p>
            <a:r>
              <a:rPr lang="en-US" dirty="0"/>
              <a:t>Citations 2, 11, and 14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3: Pair &amp; Share to Identify Existing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Building resilience complements other approaches, such as</a:t>
            </a:r>
          </a:p>
          <a:p>
            <a:pPr marL="192024" indent="-192024"/>
            <a:r>
              <a:rPr lang="en-US" dirty="0"/>
              <a:t>Social emotional learning (SEL),</a:t>
            </a:r>
          </a:p>
          <a:p>
            <a:pPr marL="192024" indent="-192024"/>
            <a:r>
              <a:rPr lang="en-US" dirty="0"/>
              <a:t>Positive Behavioral Interventions and Supports (PBIS) or other multitiered systems of support,</a:t>
            </a:r>
          </a:p>
          <a:p>
            <a:pPr marL="192024" indent="-192024"/>
            <a:r>
              <a:rPr lang="en-US" dirty="0"/>
              <a:t>Trauma-sensitive practices,</a:t>
            </a:r>
          </a:p>
          <a:p>
            <a:pPr marL="192024" indent="-192024"/>
            <a:r>
              <a:rPr lang="en-US" dirty="0"/>
              <a:t>Restorative practices, and</a:t>
            </a:r>
          </a:p>
          <a:p>
            <a:pPr marL="192024" indent="-192024"/>
            <a:r>
              <a:rPr lang="en-US" dirty="0"/>
              <a:t>Positive school climate.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D22FCED-3E95-439A-B19C-BD94CB3E0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2227" y="6159896"/>
            <a:ext cx="2627312" cy="161926"/>
          </a:xfrm>
        </p:spPr>
        <p:txBody>
          <a:bodyPr/>
          <a:lstStyle/>
          <a:p>
            <a:r>
              <a:rPr lang="en-US" dirty="0"/>
              <a:t>Citation 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Modules in This Series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Module 1: Building Resilience in the Face of Stress</a:t>
            </a:r>
          </a:p>
          <a:p>
            <a:pPr marL="0" indent="0">
              <a:buNone/>
            </a:pPr>
            <a:r>
              <a:rPr lang="en-US" b="1" dirty="0"/>
              <a:t>Module 2: Building Resilience in the Classroom </a:t>
            </a:r>
          </a:p>
          <a:p>
            <a:pPr marL="0" indent="0">
              <a:buNone/>
            </a:pPr>
            <a:r>
              <a:rPr lang="en-US" dirty="0"/>
              <a:t>Module 3: Self-Care Guide for All Staff</a:t>
            </a:r>
          </a:p>
          <a:p>
            <a:pPr marL="0" indent="0">
              <a:buNone/>
            </a:pPr>
            <a:r>
              <a:rPr lang="en-US" dirty="0"/>
              <a:t>Module 4: Resilience Resource Guide for Administrators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1: The Best Work Situation Ever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What are the ideal qualities of your relationships with colleagues and administrators?</a:t>
            </a:r>
          </a:p>
          <a:p>
            <a:pPr marL="192024" indent="-192024"/>
            <a:r>
              <a:rPr lang="en-US" dirty="0"/>
              <a:t>How do colleagues and administrators treat you? How do you treat them?</a:t>
            </a:r>
          </a:p>
          <a:p>
            <a:pPr marL="192024" indent="-192024"/>
            <a:r>
              <a:rPr lang="en-US" dirty="0"/>
              <a:t>Describe the physical and emotional aspects in your ideal work situation that would promote a feeling of safety.</a:t>
            </a:r>
          </a:p>
          <a:p>
            <a:pPr marL="192024" indent="-192024"/>
            <a:r>
              <a:rPr lang="en-US" dirty="0"/>
              <a:t>To what extent are there opportunities to deepen and broaden your work skills?</a:t>
            </a:r>
          </a:p>
          <a:p>
            <a:pPr marL="192024" indent="-192024"/>
            <a:r>
              <a:rPr lang="en-US" dirty="0"/>
              <a:t>What opportunities do you have to contribute to what happens in your school?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Factors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Positive relationships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Empowerment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Adaptive skills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Supportive context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CA84E-44A2-4209-BCF7-A217A693B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1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98"/>
          <a:stretch/>
        </p:blipFill>
        <p:spPr bwMode="auto">
          <a:xfrm>
            <a:off x="4548187" y="1414463"/>
            <a:ext cx="4858703" cy="341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89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Module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" indent="0">
              <a:buNone/>
            </a:pPr>
            <a:r>
              <a:rPr lang="en-US" dirty="0"/>
              <a:t>After completing this module, participants will be able to </a:t>
            </a:r>
          </a:p>
          <a:p>
            <a:pPr marL="192024" indent="-192024"/>
            <a:r>
              <a:rPr lang="en-US" dirty="0"/>
              <a:t>Associate aspects of a positive classroom climate with factors that boost resilience,</a:t>
            </a:r>
          </a:p>
          <a:p>
            <a:pPr marL="192024" indent="-192024"/>
            <a:r>
              <a:rPr lang="en-US" dirty="0"/>
              <a:t>Describe how building resilience helps students learn to cope with stress and trauma,</a:t>
            </a:r>
          </a:p>
          <a:p>
            <a:pPr marL="192024" indent="-192024"/>
            <a:r>
              <a:rPr lang="en-US" dirty="0"/>
              <a:t>Select strategies to build resilience in the classroom, and</a:t>
            </a:r>
          </a:p>
          <a:p>
            <a:pPr marL="192024" indent="-192024"/>
            <a:r>
              <a:rPr lang="en-US" dirty="0"/>
              <a:t>Identify strategies you may be using already that help students build resilience.</a:t>
            </a:r>
          </a:p>
        </p:txBody>
      </p:sp>
    </p:spTree>
    <p:extLst>
      <p:ext uri="{BB962C8B-B14F-4D97-AF65-F5344CB8AC3E}">
        <p14:creationId xmlns:p14="http://schemas.microsoft.com/office/powerpoint/2010/main" val="8081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Resilience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Resilience is a positive, adaptive response to adversity and other sources of stress.</a:t>
            </a:r>
          </a:p>
          <a:p>
            <a:pPr marL="192024" indent="-192024"/>
            <a:r>
              <a:rPr lang="en-US" dirty="0"/>
              <a:t>Resilience is </a:t>
            </a:r>
            <a:r>
              <a:rPr lang="en-US" b="1" i="1" dirty="0"/>
              <a:t>not</a:t>
            </a:r>
            <a:r>
              <a:rPr lang="en-US" dirty="0"/>
              <a:t> a trait that’s set in stone.</a:t>
            </a:r>
          </a:p>
          <a:p>
            <a:pPr marL="192024" indent="-192024"/>
            <a:r>
              <a:rPr lang="en-US" dirty="0"/>
              <a:t>Resilience is a quality to be cultivated—like strength, courage, or kindness.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CE2C8-E832-42F3-81FF-7AEC6DF72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1 and 2</a:t>
            </a:r>
          </a:p>
        </p:txBody>
      </p:sp>
    </p:spTree>
    <p:extLst>
      <p:ext uri="{BB962C8B-B14F-4D97-AF65-F5344CB8AC3E}">
        <p14:creationId xmlns:p14="http://schemas.microsoft.com/office/powerpoint/2010/main" val="112767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10ED-814F-4243-8398-DA06621E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Building</a:t>
            </a:r>
          </a:p>
        </p:txBody>
      </p:sp>
      <p:pic>
        <p:nvPicPr>
          <p:cNvPr id="3" name="Picture 2" descr="Drawing representing the resilience building process for students. A triangle is divided into four parts. From bottom to top, they are: Positive adult relationships, Empowerment, Adaptive skills, and Engaged students. A circle surrounds the triangle with the label, Supportive Context. ">
            <a:extLst>
              <a:ext uri="{FF2B5EF4-FFF2-40B4-BE49-F238E27FC236}">
                <a16:creationId xmlns:a16="http://schemas.microsoft.com/office/drawing/2014/main" id="{A24B509F-B262-4042-9061-D350172F4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948" y="1016828"/>
            <a:ext cx="5438103" cy="54685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6E89C9-E773-45B3-A50C-8AB066FBB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1: Positive Adult Relationships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2031999"/>
            <a:ext cx="11366500" cy="3687763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The single most common factor for children who develop resilience is having at least one stable, caring, and supportive relationship with an adult.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E36A34-ADA6-4FA3-8989-FE939C39A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Citations 3, 4, and 5</a:t>
            </a:r>
          </a:p>
        </p:txBody>
      </p:sp>
    </p:spTree>
    <p:extLst>
      <p:ext uri="{BB962C8B-B14F-4D97-AF65-F5344CB8AC3E}">
        <p14:creationId xmlns:p14="http://schemas.microsoft.com/office/powerpoint/2010/main" val="297418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Positive Relationships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4" indent="-192024"/>
            <a:r>
              <a:rPr lang="en-US" dirty="0"/>
              <a:t>Students are more likely to come to school because they feel more connected to you.</a:t>
            </a:r>
          </a:p>
          <a:p>
            <a:pPr marL="192024" indent="-192024"/>
            <a:r>
              <a:rPr lang="en-US" dirty="0"/>
              <a:t>This means they do better in school—better grades, higher test scores, and more likely to graduate. </a:t>
            </a:r>
          </a:p>
          <a:p>
            <a:pPr marL="192024" indent="-192024"/>
            <a:r>
              <a:rPr lang="en-US" dirty="0"/>
              <a:t>They learn to make better choices. </a:t>
            </a:r>
          </a:p>
          <a:p>
            <a:pPr marL="192024" indent="-192024"/>
            <a:r>
              <a:rPr lang="en-US" dirty="0"/>
              <a:t>Students are less likely to get in trouble or have problems.</a:t>
            </a:r>
          </a:p>
          <a:p>
            <a:pPr marL="192024" indent="-192024"/>
            <a:r>
              <a:rPr lang="en-US" dirty="0"/>
              <a:t>They work harder and spend more time on homework. </a:t>
            </a:r>
          </a:p>
          <a:p>
            <a:pPr marL="192024" indent="-192024"/>
            <a:r>
              <a:rPr lang="en-US" dirty="0"/>
              <a:t>Students develop confidence.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EDA233-E467-422F-8672-D01172A29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Citation 6</a:t>
            </a:r>
          </a:p>
        </p:txBody>
      </p:sp>
    </p:spTree>
    <p:extLst>
      <p:ext uri="{BB962C8B-B14F-4D97-AF65-F5344CB8AC3E}">
        <p14:creationId xmlns:p14="http://schemas.microsoft.com/office/powerpoint/2010/main" val="223507933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Load">
  <a:themeElements>
    <a:clrScheme name="NCSSLE">
      <a:dk1>
        <a:srgbClr val="595959"/>
      </a:dk1>
      <a:lt1>
        <a:srgbClr val="E6E7E7"/>
      </a:lt1>
      <a:dk2>
        <a:srgbClr val="000000"/>
      </a:dk2>
      <a:lt2>
        <a:srgbClr val="F4F6FA"/>
      </a:lt2>
      <a:accent1>
        <a:srgbClr val="1F5189"/>
      </a:accent1>
      <a:accent2>
        <a:srgbClr val="4A669E"/>
      </a:accent2>
      <a:accent3>
        <a:srgbClr val="D64300"/>
      </a:accent3>
      <a:accent4>
        <a:srgbClr val="8064A2"/>
      </a:accent4>
      <a:accent5>
        <a:srgbClr val="4A669E"/>
      </a:accent5>
      <a:accent6>
        <a:srgbClr val="F79646"/>
      </a:accent6>
      <a:hlink>
        <a:srgbClr val="0D4680"/>
      </a:hlink>
      <a:folHlink>
        <a:srgbClr val="954F72"/>
      </a:folHlink>
    </a:clrScheme>
    <a:fontScheme name="Building Resilience in the Face of Adversity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0F7D74A89C45BEC8AB888FCD45D2" ma:contentTypeVersion="7" ma:contentTypeDescription="Create a new document." ma:contentTypeScope="" ma:versionID="6f15804c9643a651f0b89fd266843a83">
  <xsd:schema xmlns:xsd="http://www.w3.org/2001/XMLSchema" xmlns:xs="http://www.w3.org/2001/XMLSchema" xmlns:p="http://schemas.microsoft.com/office/2006/metadata/properties" xmlns:ns2="4a655f58-b3af-46f6-9566-769b03b6acab" xmlns:ns3="19b2a78c-78fb-4133-951b-3a05288f622e" targetNamespace="http://schemas.microsoft.com/office/2006/metadata/properties" ma:root="true" ma:fieldsID="4326e842d2d3aa60c5d6fe94f1b437ad" ns2:_="" ns3:_="">
    <xsd:import namespace="4a655f58-b3af-46f6-9566-769b03b6acab"/>
    <xsd:import namespace="19b2a78c-78fb-4133-951b-3a05288f62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Annotation" minOccurs="0"/>
                <xsd:element ref="ns2:Approved" minOccurs="0"/>
                <xsd:element ref="ns2:ResourcePostedtoNCSSLE" minOccurs="0"/>
                <xsd:element ref="ns2:ResourcePostedtoPorta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55f58-b3af-46f6-9566-769b03b6a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nnotation" ma:index="20" nillable="true" ma:displayName="Annotation" ma:internalName="Annotation">
      <xsd:simpleType>
        <xsd:restriction base="dms:Note">
          <xsd:maxLength value="255"/>
        </xsd:restriction>
      </xsd:simpleType>
    </xsd:element>
    <xsd:element name="Approved" ma:index="21" nillable="true" ma:displayName="Approved" ma:default="1" ma:internalName="Approved">
      <xsd:simpleType>
        <xsd:restriction base="dms:Boolean"/>
      </xsd:simpleType>
    </xsd:element>
    <xsd:element name="ResourcePostedtoNCSSLE" ma:index="22" nillable="true" ma:displayName="Resource Posted to NCSSLE" ma:default="0" ma:format="Dropdown" ma:internalName="ResourcePostedtoNCSSLE">
      <xsd:simpleType>
        <xsd:restriction base="dms:Boolean"/>
      </xsd:simpleType>
    </xsd:element>
    <xsd:element name="ResourcePostedtoPortal" ma:index="23" nillable="true" ma:displayName="Resource Posted to Portal" ma:default="0" ma:format="Dropdown" ma:internalName="ResourcePostedtoPortal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2a78c-78fb-4133-951b-3a05288f622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d xmlns="4a655f58-b3af-46f6-9566-769b03b6acab">true</Approved>
    <ResourcePostedtoPortal xmlns="4a655f58-b3af-46f6-9566-769b03b6acab">false</ResourcePostedtoPortal>
    <Annotation xmlns="4a655f58-b3af-46f6-9566-769b03b6acab" xsi:nil="true"/>
    <ResourcePostedtoNCSSLE xmlns="4a655f58-b3af-46f6-9566-769b03b6acab">false</ResourcePostedtoNCSSLE>
  </documentManagement>
</p:properties>
</file>

<file path=customXml/itemProps1.xml><?xml version="1.0" encoding="utf-8"?>
<ds:datastoreItem xmlns:ds="http://schemas.openxmlformats.org/officeDocument/2006/customXml" ds:itemID="{612572CD-CA59-41D0-AFCE-16F9F2394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655f58-b3af-46f6-9566-769b03b6acab"/>
    <ds:schemaRef ds:uri="19b2a78c-78fb-4133-951b-3a05288f62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A09CBF-ECC1-40B2-9812-27B7B9E40B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F3E062-320A-473D-A0DC-AED5E4FA01D1}">
  <ds:schemaRefs>
    <ds:schemaRef ds:uri="19b2a78c-78fb-4133-951b-3a05288f622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a655f58-b3af-46f6-9566-769b03b6aca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9133</TotalTime>
  <Words>1208</Words>
  <Application>Microsoft Office PowerPoint</Application>
  <PresentationFormat>Widescreen</PresentationFormat>
  <Paragraphs>167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Franklin Gothic Book</vt:lpstr>
      <vt:lpstr>Franklin Gothic Medium</vt:lpstr>
      <vt:lpstr>Franklin Gothic Medium Cond</vt:lpstr>
      <vt:lpstr>Times New Roman</vt:lpstr>
      <vt:lpstr>Wingdings</vt:lpstr>
      <vt:lpstr>PresentationLoad</vt:lpstr>
      <vt:lpstr>Module 2:   Building Resilience in the Classroom</vt:lpstr>
      <vt:lpstr>Modules in This Series</vt:lpstr>
      <vt:lpstr>Activity 1: The Best Work Situation Ever</vt:lpstr>
      <vt:lpstr>Resilience Factors</vt:lpstr>
      <vt:lpstr>Objectives for Module 2</vt:lpstr>
      <vt:lpstr>Definition of Resilience</vt:lpstr>
      <vt:lpstr>Resilience Building</vt:lpstr>
      <vt:lpstr>Factor 1: Positive Adult Relationships</vt:lpstr>
      <vt:lpstr>The Impact of Positive Relationships</vt:lpstr>
      <vt:lpstr>Important Things That Teachers Do</vt:lpstr>
      <vt:lpstr>Create a Place of Safety</vt:lpstr>
      <vt:lpstr>Be Available</vt:lpstr>
      <vt:lpstr>Listen</vt:lpstr>
      <vt:lpstr>Be Positive</vt:lpstr>
      <vt:lpstr>Set High Expectations</vt:lpstr>
      <vt:lpstr>Be Real</vt:lpstr>
      <vt:lpstr>Factor 2: Empowerment</vt:lpstr>
      <vt:lpstr>Activity 2: Pair &amp; Share to Identify Strengths</vt:lpstr>
      <vt:lpstr>Factor 3: Adaptive Skills—Relationships</vt:lpstr>
      <vt:lpstr>Adaptive Skills: Goals and Planning</vt:lpstr>
      <vt:lpstr>Adaptive Skills: Identify Feelings</vt:lpstr>
      <vt:lpstr>Adaptive Skills: Meaningful Participation</vt:lpstr>
      <vt:lpstr>Factor 4: Supportive Context</vt:lpstr>
      <vt:lpstr>Well-Functioning Schools</vt:lpstr>
      <vt:lpstr>Activity 3: Pair &amp; Share to Identify Existing Strategies</vt:lpstr>
      <vt:lpstr>Other Modules in This Series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2: Building Resilience in the Classroom</dc:title>
  <dc:subject>Building Student Resilience Toolkit</dc:subject>
  <dc:creator>National Center on Safe and Supportive Learning Environments</dc:creator>
  <cp:keywords>National Center on Safe and Supportive Learning Environments, NCSSLE, resilience, students, classroom, teachers, relationships, school, adults, safety, listen, expectations, empowerment, adaptive skills, supportive context </cp:keywords>
  <dc:description>Copyright: Public domain</dc:description>
  <cp:lastModifiedBy>Ward, Karen</cp:lastModifiedBy>
  <cp:revision>377</cp:revision>
  <dcterms:created xsi:type="dcterms:W3CDTF">2019-09-27T00:24:27Z</dcterms:created>
  <dcterms:modified xsi:type="dcterms:W3CDTF">2021-04-05T19:27:54Z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0x010100728E0F7D74A89C45BEC8AB888FCD45D2</vt:lpwstr>
  </property>
</Properties>
</file>