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6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7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8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9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0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1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2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3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24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theme/theme25.xml" ContentType="application/vnd.openxmlformats-officedocument.theme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6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27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86" r:id="rId1"/>
    <p:sldMasterId id="2147484027" r:id="rId2"/>
    <p:sldMasterId id="2147484054" r:id="rId3"/>
    <p:sldMasterId id="2147484233" r:id="rId4"/>
    <p:sldMasterId id="2147484246" r:id="rId5"/>
    <p:sldMasterId id="2147484259" r:id="rId6"/>
    <p:sldMasterId id="2147484274" r:id="rId7"/>
    <p:sldMasterId id="2147484287" r:id="rId8"/>
    <p:sldMasterId id="2147484300" r:id="rId9"/>
    <p:sldMasterId id="2147484313" r:id="rId10"/>
    <p:sldMasterId id="2147484329" r:id="rId11"/>
    <p:sldMasterId id="2147484344" r:id="rId12"/>
    <p:sldMasterId id="2147484359" r:id="rId13"/>
    <p:sldMasterId id="2147484374" r:id="rId14"/>
    <p:sldMasterId id="2147484389" r:id="rId15"/>
    <p:sldMasterId id="2147484402" r:id="rId16"/>
    <p:sldMasterId id="2147484417" r:id="rId17"/>
    <p:sldMasterId id="2147484432" r:id="rId18"/>
    <p:sldMasterId id="2147484445" r:id="rId19"/>
    <p:sldMasterId id="2147484458" r:id="rId20"/>
    <p:sldMasterId id="2147484471" r:id="rId21"/>
    <p:sldMasterId id="2147484484" r:id="rId22"/>
    <p:sldMasterId id="2147484499" r:id="rId23"/>
    <p:sldMasterId id="2147484515" r:id="rId24"/>
    <p:sldMasterId id="2147484572" r:id="rId25"/>
    <p:sldMasterId id="2147484598" r:id="rId26"/>
    <p:sldMasterId id="2147484616" r:id="rId27"/>
    <p:sldMasterId id="2147484628" r:id="rId28"/>
  </p:sldMasterIdLst>
  <p:notesMasterIdLst>
    <p:notesMasterId r:id="rId57"/>
  </p:notesMasterIdLst>
  <p:handoutMasterIdLst>
    <p:handoutMasterId r:id="rId58"/>
  </p:handoutMasterIdLst>
  <p:sldIdLst>
    <p:sldId id="1851" r:id="rId29"/>
    <p:sldId id="1856" r:id="rId30"/>
    <p:sldId id="1849" r:id="rId31"/>
    <p:sldId id="1852" r:id="rId32"/>
    <p:sldId id="1879" r:id="rId33"/>
    <p:sldId id="1797" r:id="rId34"/>
    <p:sldId id="1796" r:id="rId35"/>
    <p:sldId id="1859" r:id="rId36"/>
    <p:sldId id="1869" r:id="rId37"/>
    <p:sldId id="1870" r:id="rId38"/>
    <p:sldId id="1871" r:id="rId39"/>
    <p:sldId id="1872" r:id="rId40"/>
    <p:sldId id="1873" r:id="rId41"/>
    <p:sldId id="1805" r:id="rId42"/>
    <p:sldId id="1863" r:id="rId43"/>
    <p:sldId id="1864" r:id="rId44"/>
    <p:sldId id="1865" r:id="rId45"/>
    <p:sldId id="1866" r:id="rId46"/>
    <p:sldId id="1867" r:id="rId47"/>
    <p:sldId id="1860" r:id="rId48"/>
    <p:sldId id="1861" r:id="rId49"/>
    <p:sldId id="1875" r:id="rId50"/>
    <p:sldId id="1876" r:id="rId51"/>
    <p:sldId id="1841" r:id="rId52"/>
    <p:sldId id="1848" r:id="rId53"/>
    <p:sldId id="1878" r:id="rId54"/>
    <p:sldId id="1877" r:id="rId55"/>
    <p:sldId id="1850" r:id="rId5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Arial" charset="0"/>
        <a:ea typeface="ヒラギノ角ゴ ProN W3"/>
        <a:cs typeface="ヒラギノ角ゴ ProN W3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Arial" charset="0"/>
        <a:ea typeface="ヒラギノ角ゴ ProN W3"/>
        <a:cs typeface="ヒラギノ角ゴ ProN W3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Arial" charset="0"/>
        <a:ea typeface="ヒラギノ角ゴ ProN W3"/>
        <a:cs typeface="ヒラギノ角ゴ ProN W3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Arial" charset="0"/>
        <a:ea typeface="ヒラギノ角ゴ ProN W3"/>
        <a:cs typeface="ヒラギノ角ゴ ProN W3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Arial" charset="0"/>
        <a:ea typeface="ヒラギノ角ゴ ProN W3"/>
        <a:cs typeface="ヒラギノ角ゴ ProN W3"/>
        <a:sym typeface="Arial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Arial" charset="0"/>
        <a:ea typeface="ヒラギノ角ゴ ProN W3"/>
        <a:cs typeface="ヒラギノ角ゴ ProN W3"/>
        <a:sym typeface="Arial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Arial" charset="0"/>
        <a:ea typeface="ヒラギノ角ゴ ProN W3"/>
        <a:cs typeface="ヒラギノ角ゴ ProN W3"/>
        <a:sym typeface="Arial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Arial" charset="0"/>
        <a:ea typeface="ヒラギノ角ゴ ProN W3"/>
        <a:cs typeface="ヒラギノ角ゴ ProN W3"/>
        <a:sym typeface="Arial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Arial" charset="0"/>
        <a:ea typeface="ヒラギノ角ゴ ProN W3"/>
        <a:cs typeface="ヒラギノ角ゴ ProN W3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gnon, Elizabeth" initials="CE" lastIdx="4" clrIdx="0">
    <p:extLst>
      <p:ext uri="{19B8F6BF-5375-455C-9EA6-DF929625EA0E}">
        <p15:presenceInfo xmlns:p15="http://schemas.microsoft.com/office/powerpoint/2012/main" userId="S-1-5-21-1472932569-214068005-926709054-647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1E63"/>
    <a:srgbClr val="FFFF00"/>
    <a:srgbClr val="FF9900"/>
    <a:srgbClr val="FFCC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48" autoAdjust="0"/>
    <p:restoredTop sz="85217" autoAdjust="0"/>
  </p:normalViewPr>
  <p:slideViewPr>
    <p:cSldViewPr>
      <p:cViewPr varScale="1">
        <p:scale>
          <a:sx n="59" d="100"/>
          <a:sy n="59" d="100"/>
        </p:scale>
        <p:origin x="146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3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1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1396D-1C84-4120-A474-8837AF3D960F}" type="datetimeFigureOut">
              <a:rPr lang="en-US" smtClean="0"/>
              <a:t>10/25/2016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57A52-FD98-42EF-B3D8-64DAC4AF2B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673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ea typeface="ヒラギノ角ゴ ProN W3" pitchFamily="-10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ea typeface="ヒラギノ角ゴ ProN W3" pitchFamily="-107" charset="-128"/>
                <a:cs typeface="+mn-cs"/>
              </a:defRPr>
            </a:lvl1pPr>
          </a:lstStyle>
          <a:p>
            <a:pPr>
              <a:defRPr/>
            </a:pPr>
            <a:fld id="{EA705D6A-15ED-44A0-9608-BEA4257C3797}" type="datetime1">
              <a:rPr lang="en-US"/>
              <a:pPr>
                <a:defRPr/>
              </a:pPr>
              <a:t>10/25/2016</a:t>
            </a:fld>
            <a:endParaRPr lang="en-US" dirty="0"/>
          </a:p>
        </p:txBody>
      </p:sp>
      <p:sp>
        <p:nvSpPr>
          <p:cNvPr id="345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6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8638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36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 eaLnBrk="0" hangingPunct="0">
              <a:defRPr sz="1200">
                <a:ea typeface="ヒラギノ角ゴ ProN W3" pitchFamily="-10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6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>
                <a:ea typeface="ヒラギノ角ゴ ProN W3" pitchFamily="-107" charset="-128"/>
                <a:cs typeface="+mn-cs"/>
              </a:defRPr>
            </a:lvl1pPr>
          </a:lstStyle>
          <a:p>
            <a:pPr>
              <a:defRPr/>
            </a:pPr>
            <a:fld id="{288F568F-A735-4012-92F1-5F01F295EC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67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F568F-A735-4012-92F1-5F01F295EC4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5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BE1A3-157D-45EF-B81C-4F60AD7FB6C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25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BE1A3-157D-45EF-B81C-4F60AD7FB6C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471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BE1A3-157D-45EF-B81C-4F60AD7FB6C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32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BE1A3-157D-45EF-B81C-4F60AD7FB6C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03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320175-A141-4806-B6D2-9918F1757729}" type="slidenum">
              <a:rPr lang="de-DE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20</a:t>
            </a:fld>
            <a:endParaRPr lang="de-DE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974183" y="8834809"/>
            <a:ext cx="3036217" cy="4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BBE6598-E9EE-42D7-A42A-54EEF4B543FC}" type="slidenum">
              <a:rPr lang="en-GB" altLang="en-US" sz="13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altLang="en-US" sz="1300" dirty="0">
              <a:solidFill>
                <a:prstClr val="black"/>
              </a:solidFill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6150"/>
          </a:xfrm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41833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/>
          <a:lstStyle/>
          <a:p>
            <a:pPr eaLnBrk="1" hangingPunct="1"/>
            <a:endParaRPr lang="de-DE" altLang="en-US" smtClean="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993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406F884-CC6D-4D23-8904-105FACB26DEA}" type="slidenum">
              <a:rPr lang="de-DE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23</a:t>
            </a:fld>
            <a:endParaRPr lang="de-DE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418338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818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Sandy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F568F-A735-4012-92F1-5F01F295EC4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22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406F884-CC6D-4D23-8904-105FACB26DEA}" type="slidenum">
              <a:rPr lang="de-DE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</a:t>
            </a:fld>
            <a:endParaRPr lang="de-DE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41833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2863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320175-A141-4806-B6D2-9918F1757729}" type="slidenum">
              <a:rPr lang="de-DE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</a:t>
            </a:fld>
            <a:endParaRPr lang="de-DE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974183" y="8834809"/>
            <a:ext cx="3036217" cy="4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BBE6598-E9EE-42D7-A42A-54EEF4B543FC}" type="slidenum">
              <a:rPr lang="en-GB" altLang="en-US" sz="13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 sz="1300" dirty="0">
              <a:solidFill>
                <a:prstClr val="black"/>
              </a:solidFill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6150"/>
          </a:xfrm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41833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/>
          <a:lstStyle/>
          <a:p>
            <a:pPr eaLnBrk="1" hangingPunct="1"/>
            <a:endParaRPr lang="de-DE" altLang="en-US" smtClean="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8803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320175-A141-4806-B6D2-9918F1757729}" type="slidenum">
              <a:rPr lang="de-DE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</a:t>
            </a:fld>
            <a:endParaRPr lang="de-DE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974183" y="8834809"/>
            <a:ext cx="3036217" cy="4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BBE6598-E9EE-42D7-A42A-54EEF4B543FC}" type="slidenum">
              <a:rPr lang="en-GB" altLang="en-US" sz="13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 sz="1300" dirty="0">
              <a:solidFill>
                <a:prstClr val="black"/>
              </a:solidFill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6150"/>
          </a:xfrm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41833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/>
          <a:lstStyle/>
          <a:p>
            <a:pPr eaLnBrk="1" hangingPunct="1"/>
            <a:endParaRPr lang="de-DE" altLang="en-US" smtClean="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6280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406F884-CC6D-4D23-8904-105FACB26DEA}" type="slidenum">
              <a:rPr lang="de-DE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</a:t>
            </a:fld>
            <a:endParaRPr lang="de-DE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41833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5069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406F884-CC6D-4D23-8904-105FACB26DEA}" type="slidenum">
              <a:rPr lang="de-DE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</a:t>
            </a:fld>
            <a:endParaRPr lang="de-DE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41833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819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320175-A141-4806-B6D2-9918F1757729}" type="slidenum">
              <a:rPr lang="de-DE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</a:t>
            </a:fld>
            <a:endParaRPr lang="de-DE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974183" y="8834809"/>
            <a:ext cx="3036217" cy="4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BBE6598-E9EE-42D7-A42A-54EEF4B543FC}" type="slidenum">
              <a:rPr lang="en-GB" altLang="en-US" sz="13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 sz="1300" dirty="0">
              <a:solidFill>
                <a:prstClr val="black"/>
              </a:solidFill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6150"/>
          </a:xfrm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41833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/>
          <a:lstStyle/>
          <a:p>
            <a:pPr eaLnBrk="1" hangingPunct="1"/>
            <a:endParaRPr lang="de-DE" altLang="en-US" smtClean="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7696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406F884-CC6D-4D23-8904-105FACB26DEA}" type="slidenum">
              <a:rPr lang="de-DE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</a:t>
            </a:fld>
            <a:endParaRPr lang="de-DE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41833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 smtClean="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673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82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549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991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239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711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814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02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156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306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917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865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20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1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714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244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126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902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496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438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896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90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847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81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1084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title_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5"/>
            <a:ext cx="9145117" cy="68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13050" y="1586148"/>
            <a:ext cx="5606727" cy="118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5029200"/>
            <a:ext cx="7086600" cy="1143000"/>
          </a:xfrm>
        </p:spPr>
        <p:txBody>
          <a:bodyPr anchor="t"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727035" y="6458397"/>
            <a:ext cx="2896567" cy="234404"/>
          </a:xfrm>
          <a:prstGeom prst="rect">
            <a:avLst/>
          </a:prstGeom>
        </p:spPr>
        <p:txBody>
          <a:bodyPr lIns="91435" tIns="45718" rIns="91435" bIns="45718"/>
          <a:lstStyle>
            <a:lvl1pPr algn="ctr">
              <a:defRPr>
                <a:latin typeface="Gill Sans" pitchFamily="-107" charset="0"/>
                <a:ea typeface="ヒラギノ角ゴ ProN W3" pitchFamily="-107" charset="-128"/>
                <a:cs typeface="ヒラギノ角ゴ ProN W3" pitchFamily="-107" charset="-128"/>
                <a:sym typeface="Gill Sans" pitchFamily="-107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862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0120"/>
            <a:ext cx="7772400" cy="475488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6718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383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692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924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120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580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689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242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7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779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518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596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41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610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9010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0120"/>
            <a:ext cx="7772400" cy="475488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986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272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339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778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2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849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749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446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578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400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837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533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672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673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7891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0120"/>
            <a:ext cx="7772400" cy="475488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67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280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439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226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791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95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282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999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508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085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8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41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564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400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5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4945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0120"/>
            <a:ext cx="7772400" cy="475488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863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753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0060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192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248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7923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01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787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621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7265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8176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360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322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289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5394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0120"/>
            <a:ext cx="7772400" cy="475488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522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6572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81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0681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971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51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172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233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8110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708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5565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714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938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53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223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9023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6481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795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9249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362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4901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3565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348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662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16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095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1584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431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9905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0120"/>
            <a:ext cx="7772400" cy="475488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8738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2704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7802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2305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38308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9422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61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928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4076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7400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295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6729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511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6951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8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0120"/>
            <a:ext cx="7772400" cy="475488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567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8066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19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6382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1243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9053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210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9458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7380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6275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3096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7710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42986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31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8505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7190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635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6230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357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7744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3933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4184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1557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0797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00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1074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0818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7239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8200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9387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9906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3863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9117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598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813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39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8320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7602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2204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2932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8753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8199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5205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0808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4940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2981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41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565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7943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754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2598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7810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0527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0793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1740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6093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0734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18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3424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3861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8488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0701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8916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7655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7818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1287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0303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0120"/>
            <a:ext cx="7772400" cy="475488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30441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25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6228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9916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2024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0637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533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1116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0473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5494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787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2652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7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4056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80461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title_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5"/>
            <a:ext cx="9145117" cy="68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13050" y="1586148"/>
            <a:ext cx="5606727" cy="118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5029200"/>
            <a:ext cx="7086600" cy="1143000"/>
          </a:xfrm>
        </p:spPr>
        <p:txBody>
          <a:bodyPr anchor="t"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727035" y="6458397"/>
            <a:ext cx="2896567" cy="234404"/>
          </a:xfrm>
          <a:prstGeom prst="rect">
            <a:avLst/>
          </a:prstGeom>
        </p:spPr>
        <p:txBody>
          <a:bodyPr lIns="91435" tIns="45718" rIns="91435" bIns="45718"/>
          <a:lstStyle>
            <a:lvl1pPr algn="ctr">
              <a:defRPr>
                <a:latin typeface="Gill Sans" pitchFamily="-107" charset="0"/>
                <a:ea typeface="ヒラギノ角ゴ ProN W3" pitchFamily="-107" charset="-128"/>
                <a:cs typeface="ヒラギノ角ゴ ProN W3" pitchFamily="-107" charset="-128"/>
                <a:sym typeface="Gill Sans" pitchFamily="-107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867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0120"/>
            <a:ext cx="7772400" cy="475488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1308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0571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6766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2363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0314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206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5278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10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865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783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7218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6982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4602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8382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0956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96863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0120"/>
            <a:ext cx="7772400" cy="475488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93549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6810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931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4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74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8762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26491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0589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share\SSSTA\01410.088-SSSTA_2012-2016\01410.088-Logos, Flyers\NCSSLE Logo- letterhead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6324600"/>
            <a:ext cx="289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566116"/>
            <a:ext cx="7485063" cy="960438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sp>
        <p:nvSpPr>
          <p:cNvPr id="1229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1610691"/>
            <a:ext cx="7510463" cy="565150"/>
          </a:xfrm>
        </p:spPr>
        <p:txBody>
          <a:bodyPr/>
          <a:lstStyle>
            <a:lvl1pPr marL="0" indent="0">
              <a:buFont typeface="Wingdings" charset="0"/>
              <a:buNone/>
              <a:defRPr sz="2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74828652"/>
      </p:ext>
    </p:extLst>
  </p:cSld>
  <p:clrMapOvr>
    <a:masterClrMapping/>
  </p:clrMapOvr>
  <p:transition spd="med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Page  5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11096"/>
      </p:ext>
    </p:extLst>
  </p:cSld>
  <p:clrMapOvr>
    <a:masterClrMapping/>
  </p:clrMapOvr>
  <p:transition spd="med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Page  5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59291"/>
      </p:ext>
    </p:extLst>
  </p:cSld>
  <p:clrMapOvr>
    <a:masterClrMapping/>
  </p:clrMapOvr>
  <p:transition spd="med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Page  5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81727"/>
      </p:ext>
    </p:extLst>
  </p:cSld>
  <p:clrMapOvr>
    <a:masterClrMapping/>
  </p:clrMapOvr>
  <p:transition spd="med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Page  5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41319"/>
      </p:ext>
    </p:extLst>
  </p:cSld>
  <p:clrMapOvr>
    <a:masterClrMapping/>
  </p:clrMapOvr>
  <p:transition spd="med"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Page  5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81238"/>
      </p:ext>
    </p:extLst>
  </p:cSld>
  <p:clrMapOvr>
    <a:masterClrMapping/>
  </p:clrMapOvr>
  <p:transition spd="med"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Page  5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22964"/>
      </p:ext>
    </p:extLst>
  </p:cSld>
  <p:clrMapOvr>
    <a:masterClrMapping/>
  </p:clrMapOvr>
  <p:transition spd="med"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Page  5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6776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77959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Page  5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32461"/>
      </p:ext>
    </p:extLst>
  </p:cSld>
  <p:clrMapOvr>
    <a:masterClrMapping/>
  </p:clrMapOvr>
  <p:transition spd="med"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Page  5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63763"/>
      </p:ext>
    </p:extLst>
  </p:cSld>
  <p:clrMapOvr>
    <a:masterClrMapping/>
  </p:clrMapOvr>
  <p:transition spd="med"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8775" y="147638"/>
            <a:ext cx="2130425" cy="5857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" y="147638"/>
            <a:ext cx="6242050" cy="5857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Page  5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57792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89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7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795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7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53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277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88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145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0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47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17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738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723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1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4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75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11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621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88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38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955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27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569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912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740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6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95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915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56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763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698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226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92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495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495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272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9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919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1537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0120"/>
            <a:ext cx="7772400" cy="475488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017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740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239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479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266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2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21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458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2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157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852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792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73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195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207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682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79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462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A41A-C2A6-4536-B7E3-C9D5555E2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433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596C-2D86-4B2C-A6EF-10E0B8198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6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130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5E971-3173-49F6-895F-31DB7318E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375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BF26-940B-4376-915A-DF2F3CC7AE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643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4F8E-82E4-439C-AD4A-C418AC3C6F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591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F75DB-364B-4F0E-A3F9-922CB1A19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387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1FC1-83D3-44C9-B616-1AB9EC197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204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E76-C42B-4E56-94EF-A81DD361C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02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BCBC49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8840-2D98-470A-A6EF-F8CB13D5C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138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624E3-B8D2-4121-AE84-B5A295896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076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B530F-D003-4071-9DCB-DB2822A11A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406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E37DE-FDC6-49C8-97E3-75A6B9C5C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3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80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0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5.xml"/><Relationship Id="rId13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20.xml"/><Relationship Id="rId7" Type="http://schemas.openxmlformats.org/officeDocument/2006/relationships/slideLayout" Target="../slideLayouts/slideLayout324.xml"/><Relationship Id="rId12" Type="http://schemas.openxmlformats.org/officeDocument/2006/relationships/slideLayout" Target="../slideLayouts/slideLayout329.xml"/><Relationship Id="rId2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318.xml"/><Relationship Id="rId6" Type="http://schemas.openxmlformats.org/officeDocument/2006/relationships/slideLayout" Target="../slideLayouts/slideLayout323.xml"/><Relationship Id="rId11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21.xml"/><Relationship Id="rId9" Type="http://schemas.openxmlformats.org/officeDocument/2006/relationships/slideLayout" Target="../slideLayouts/slideLayout326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3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8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  <p:sldLayoutId id="2147484325" r:id="rId12"/>
    <p:sldLayoutId id="2147484326" r:id="rId13"/>
    <p:sldLayoutId id="2147484327" r:id="rId14"/>
    <p:sldLayoutId id="2147484328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1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  <p:sldLayoutId id="2147484341" r:id="rId12"/>
    <p:sldLayoutId id="2147484342" r:id="rId13"/>
    <p:sldLayoutId id="2147484343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0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  <p:sldLayoutId id="2147484356" r:id="rId12"/>
    <p:sldLayoutId id="2147484357" r:id="rId13"/>
    <p:sldLayoutId id="2147484358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9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  <p:sldLayoutId id="2147484371" r:id="rId12"/>
    <p:sldLayoutId id="2147484372" r:id="rId13"/>
    <p:sldLayoutId id="2147484373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2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  <p:sldLayoutId id="2147484386" r:id="rId12"/>
    <p:sldLayoutId id="2147484387" r:id="rId13"/>
    <p:sldLayoutId id="2147484388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2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4" r:id="rId12"/>
    <p:sldLayoutId id="2147484415" r:id="rId13"/>
    <p:sldLayoutId id="2147484416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5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  <p:sldLayoutId id="2147484429" r:id="rId12"/>
    <p:sldLayoutId id="2147484430" r:id="rId13"/>
    <p:sldLayoutId id="2147484431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  <p:sldLayoutId id="2147484444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7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  <p:sldLayoutId id="2147484457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7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0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  <p:sldLayoutId id="214748447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5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  <p:sldLayoutId id="2147484483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5" r:id="rId1"/>
    <p:sldLayoutId id="2147484486" r:id="rId2"/>
    <p:sldLayoutId id="2147484487" r:id="rId3"/>
    <p:sldLayoutId id="2147484488" r:id="rId4"/>
    <p:sldLayoutId id="2147484489" r:id="rId5"/>
    <p:sldLayoutId id="2147484490" r:id="rId6"/>
    <p:sldLayoutId id="2147484491" r:id="rId7"/>
    <p:sldLayoutId id="2147484492" r:id="rId8"/>
    <p:sldLayoutId id="2147484493" r:id="rId9"/>
    <p:sldLayoutId id="2147484494" r:id="rId10"/>
    <p:sldLayoutId id="2147484495" r:id="rId11"/>
    <p:sldLayoutId id="2147484497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0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  <p:sldLayoutId id="2147484511" r:id="rId12"/>
    <p:sldLayoutId id="2147484512" r:id="rId13"/>
    <p:sldLayoutId id="2147484513" r:id="rId14"/>
    <p:sldLayoutId id="2147484514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5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  <p:sldLayoutId id="2147484610" r:id="rId12"/>
    <p:sldLayoutId id="2147484611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47638"/>
            <a:ext cx="55356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Page  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die Formate des Vorlagentextes zu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</p:txBody>
      </p:sp>
      <p:pic>
        <p:nvPicPr>
          <p:cNvPr id="1030" name="Picture 2" descr="H:\share\SSSTA\01410.088-SSSTA_2012-2016\01410.088-Logos, Flyers\NCSSLE Logo- letterhead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246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ransition spd="med">
    <p:fade/>
  </p:transition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>
          <a:solidFill>
            <a:schemeClr val="tx1"/>
          </a:solidFill>
          <a:latin typeface="+mn-lt"/>
          <a:ea typeface="+mn-ea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  <a:ea typeface="+mn-ea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  <a:ea typeface="+mn-ea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5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9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0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7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  <p:sldLayoutId id="2147484272" r:id="rId13"/>
    <p:sldLayoutId id="2147484273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6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5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  <p:sldLayoutId id="214748429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Page 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48816E1-D4B1-4C61-B9CF-1381C9BA7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6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Gill Sans MT" pitchFamily="-107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upportivelearning.ed.gov/events/webinar/planning-sustainabilit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nicole.white@ed.gov" TargetMode="External"/><Relationship Id="rId1" Type="http://schemas.openxmlformats.org/officeDocument/2006/relationships/slideLayout" Target="../slideLayouts/slideLayout34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1066800"/>
            <a:ext cx="7485063" cy="960438"/>
          </a:xfrm>
        </p:spPr>
        <p:txBody>
          <a:bodyPr/>
          <a:lstStyle/>
          <a:p>
            <a:pPr algn="ctr"/>
            <a:r>
              <a:rPr lang="en-US" dirty="0" smtClean="0"/>
              <a:t>Welcome Project Prevent Grantees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70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9702" y="838201"/>
            <a:ext cx="7081520" cy="518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04800" y="4953000"/>
            <a:ext cx="9601200" cy="120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+mj-lt"/>
                <a:ea typeface="ヒラギノ角ゴ Pro W6"/>
                <a:cs typeface="ヒラギノ角ゴ Pro W6"/>
              </a:rPr>
              <a:t>A vision without a plan is just a dream.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  <a:ea typeface="ヒラギノ角ゴ Pro W6"/>
                <a:cs typeface="ヒラギノ角ゴ Pro W6"/>
              </a:rPr>
              <a:t>A plan without a vision is just drudgery.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  <a:ea typeface="ヒラギノ角ゴ Pro W6"/>
                <a:cs typeface="ヒラギノ角ゴ Pro W6"/>
              </a:rPr>
              <a:t>But a vision with a plan can change the world.</a:t>
            </a:r>
            <a:endParaRPr lang="en-US" sz="2400" dirty="0">
              <a:solidFill>
                <a:srgbClr val="BBE0E3"/>
              </a:solidFill>
              <a:latin typeface="+mj-lt"/>
              <a:ea typeface="ヒラギノ角ゴ Pro W6"/>
              <a:cs typeface="ヒラギノ角ゴ Pro W6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2290" y="6105527"/>
            <a:ext cx="26718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itchFamily="34" charset="0"/>
                <a:ea typeface="ＭＳ Ｐゴシック"/>
                <a:cs typeface="Calibri" pitchFamily="34" charset="0"/>
              </a:rPr>
              <a:t>(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World Resources Institute (WRI), 2000)</a:t>
            </a:r>
            <a:endParaRPr lang="en-US" sz="1200" dirty="0">
              <a:solidFill>
                <a:srgbClr val="000000"/>
              </a:solidFill>
              <a:latin typeface="Calibri" pitchFamily="34" charset="0"/>
              <a:ea typeface="ＭＳ Ｐゴシック"/>
              <a:cs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152400"/>
            <a:ext cx="5535613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/>
              <a:t>Project Prevent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645294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 smtClean="0">
                <a:solidFill>
                  <a:srgbClr val="000000"/>
                </a:solidFill>
              </a:rPr>
              <a:t>10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879"/>
            <a:ext cx="5535613" cy="600075"/>
          </a:xfrm>
        </p:spPr>
        <p:txBody>
          <a:bodyPr>
            <a:noAutofit/>
          </a:bodyPr>
          <a:lstStyle/>
          <a:p>
            <a:r>
              <a:rPr lang="en-US" sz="2800" dirty="0"/>
              <a:t>Project</a:t>
            </a:r>
            <a:r>
              <a:rPr lang="en-US" sz="3600" dirty="0"/>
              <a:t> </a:t>
            </a:r>
            <a:r>
              <a:rPr lang="en-US" sz="2800" dirty="0"/>
              <a:t>Prevent</a:t>
            </a:r>
            <a:r>
              <a:rPr lang="en-US" sz="36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2480" y="990600"/>
            <a:ext cx="7081520" cy="518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143000" y="1066800"/>
            <a:ext cx="68948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“What’s keeping you up at night?”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1" name="Content Placeholder 8"/>
          <p:cNvSpPr>
            <a:spLocks noGrp="1"/>
          </p:cNvSpPr>
          <p:nvPr>
            <p:ph sz="half" idx="1"/>
          </p:nvPr>
        </p:nvSpPr>
        <p:spPr>
          <a:xfrm>
            <a:off x="304800" y="4648200"/>
            <a:ext cx="6172200" cy="1600200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/>
              <a:t>Where do we need to focus our efforts in the coming year to grow and sustain our vision and goals?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 smtClean="0">
                <a:solidFill>
                  <a:srgbClr val="000000"/>
                </a:solidFill>
              </a:rPr>
              <a:t>11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8091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7"/>
          <p:cNvSpPr>
            <a:spLocks noGrp="1" noChangeArrowheads="1"/>
          </p:cNvSpPr>
          <p:nvPr>
            <p:ph type="title"/>
          </p:nvPr>
        </p:nvSpPr>
        <p:spPr>
          <a:xfrm>
            <a:off x="304800" y="5879"/>
            <a:ext cx="5535613" cy="600075"/>
          </a:xfrm>
        </p:spPr>
        <p:txBody>
          <a:bodyPr/>
          <a:lstStyle/>
          <a:p>
            <a:r>
              <a:rPr lang="en-US" altLang="en-US" sz="2800" noProof="1" smtClean="0"/>
              <a:t>Roundtable Topics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gray">
          <a:xfrm>
            <a:off x="787400" y="2703512"/>
            <a:ext cx="8047038" cy="533400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25000"/>
              </a:spcBef>
              <a:spcAft>
                <a:spcPct val="0"/>
              </a:spcAft>
            </a:pPr>
            <a:r>
              <a:rPr lang="en-US" altLang="en-US" sz="2200" noProof="1" smtClean="0">
                <a:solidFill>
                  <a:srgbClr val="000000"/>
                </a:solidFill>
              </a:rPr>
              <a:t>Communication: Telling your story </a:t>
            </a:r>
            <a:endParaRPr lang="en-US" altLang="en-US" sz="1800" noProof="1">
              <a:solidFill>
                <a:srgbClr val="000000"/>
              </a:solidFill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gray">
          <a:xfrm>
            <a:off x="787400" y="3422397"/>
            <a:ext cx="8047038" cy="500315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eaLnBrk="1" hangingPunct="1">
              <a:spcBef>
                <a:spcPct val="25000"/>
              </a:spcBef>
            </a:pPr>
            <a:r>
              <a:rPr lang="en-US" altLang="en-US" sz="2200" noProof="1" smtClean="0">
                <a:solidFill>
                  <a:srgbClr val="000000"/>
                </a:solidFill>
              </a:rPr>
              <a:t>Mental Health: Screening and assessment</a:t>
            </a:r>
            <a:endParaRPr lang="en-US" altLang="en-US" sz="1800" noProof="1">
              <a:solidFill>
                <a:srgbClr val="000000"/>
              </a:solidFill>
            </a:endParaRP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gray">
          <a:xfrm>
            <a:off x="787400" y="4108197"/>
            <a:ext cx="8047038" cy="546353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25000"/>
              </a:spcBef>
              <a:spcAft>
                <a:spcPct val="0"/>
              </a:spcAft>
            </a:pPr>
            <a:r>
              <a:rPr lang="en-US" altLang="en-US" sz="2200" noProof="1" smtClean="0">
                <a:solidFill>
                  <a:srgbClr val="000000"/>
                </a:solidFill>
              </a:rPr>
              <a:t>Grant Management</a:t>
            </a:r>
            <a:r>
              <a:rPr lang="en-US" altLang="en-US" sz="2200" i="1" noProof="1" smtClean="0">
                <a:solidFill>
                  <a:srgbClr val="000000"/>
                </a:solidFill>
              </a:rPr>
              <a:t>: </a:t>
            </a:r>
            <a:r>
              <a:rPr lang="en-US" altLang="en-US" sz="2200" noProof="1" smtClean="0">
                <a:solidFill>
                  <a:srgbClr val="000000"/>
                </a:solidFill>
              </a:rPr>
              <a:t>Staffing, buy-in, tracking progress</a:t>
            </a:r>
            <a:endParaRPr lang="en-US" altLang="en-US" sz="1800" i="1" noProof="1">
              <a:solidFill>
                <a:srgbClr val="000000"/>
              </a:solidFill>
            </a:endParaRPr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gray">
          <a:xfrm>
            <a:off x="787400" y="4837494"/>
            <a:ext cx="8047038" cy="648906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5000"/>
              </a:spcBef>
            </a:pPr>
            <a:r>
              <a:rPr lang="en-US" altLang="en-US" sz="2200" noProof="1" smtClean="0">
                <a:solidFill>
                  <a:srgbClr val="000000"/>
                </a:solidFill>
              </a:rPr>
              <a:t>Implementation: Fidelity, monitoring, engagement</a:t>
            </a:r>
            <a:endParaRPr lang="en-US" altLang="en-US" sz="1800" i="1" noProof="1">
              <a:solidFill>
                <a:srgbClr val="000000"/>
              </a:solidFill>
            </a:endParaRPr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gray">
          <a:xfrm>
            <a:off x="328613" y="2703512"/>
            <a:ext cx="46355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gray">
          <a:xfrm>
            <a:off x="328613" y="3422555"/>
            <a:ext cx="463550" cy="500157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155" name="Rectangle 10"/>
          <p:cNvSpPr>
            <a:spLocks noChangeArrowheads="1"/>
          </p:cNvSpPr>
          <p:nvPr/>
        </p:nvSpPr>
        <p:spPr bwMode="gray">
          <a:xfrm>
            <a:off x="328613" y="4108069"/>
            <a:ext cx="463550" cy="546481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156" name="Rectangle 11"/>
          <p:cNvSpPr>
            <a:spLocks noChangeArrowheads="1"/>
          </p:cNvSpPr>
          <p:nvPr/>
        </p:nvSpPr>
        <p:spPr bwMode="gray">
          <a:xfrm>
            <a:off x="328613" y="4839907"/>
            <a:ext cx="463550" cy="646493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9" name="Content Placeholder 8"/>
          <p:cNvSpPr txBox="1">
            <a:spLocks/>
          </p:cNvSpPr>
          <p:nvPr/>
        </p:nvSpPr>
        <p:spPr>
          <a:xfrm>
            <a:off x="381000" y="990600"/>
            <a:ext cx="8610600" cy="3581400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3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47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Choose a topic below that aligns with your primary concerns/needs for the coming year. </a:t>
            </a:r>
            <a:endParaRPr lang="en-US" sz="2400" dirty="0"/>
          </a:p>
        </p:txBody>
      </p:sp>
      <p:sp>
        <p:nvSpPr>
          <p:cNvPr id="15" name="Footer Placeholder 2"/>
          <p:cNvSpPr txBox="1">
            <a:spLocks/>
          </p:cNvSpPr>
          <p:nvPr/>
        </p:nvSpPr>
        <p:spPr bwMode="gray">
          <a:xfrm>
            <a:off x="228600" y="6381750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12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14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noProof="1" smtClean="0"/>
              <a:t>Roundtable Topics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9" name="Content Placeholder 8"/>
          <p:cNvSpPr txBox="1">
            <a:spLocks/>
          </p:cNvSpPr>
          <p:nvPr/>
        </p:nvSpPr>
        <p:spPr>
          <a:xfrm>
            <a:off x="381000" y="1600200"/>
            <a:ext cx="8610600" cy="2971800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3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47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Discussion Questions: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dirty="0" smtClean="0"/>
              <a:t>What is important about this topic for you?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dirty="0" smtClean="0"/>
              <a:t>What would success look like at the end of SY17? </a:t>
            </a:r>
            <a:endParaRPr lang="en-US" sz="2400" b="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b="0" dirty="0"/>
              <a:t>What would success look like </a:t>
            </a:r>
            <a:r>
              <a:rPr lang="en-US" sz="2400" b="0" dirty="0" smtClean="0"/>
              <a:t>at </a:t>
            </a:r>
            <a:r>
              <a:rPr lang="en-US" sz="2400" b="0" dirty="0" smtClean="0"/>
              <a:t>the end of the grant?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dirty="0" smtClean="0"/>
              <a:t>What would support look like for you?</a:t>
            </a:r>
            <a:endParaRPr lang="en-US" sz="2400" b="0" dirty="0"/>
          </a:p>
        </p:txBody>
      </p:sp>
      <p:sp>
        <p:nvSpPr>
          <p:cNvPr id="6" name="Footer Placeholder 2"/>
          <p:cNvSpPr txBox="1">
            <a:spLocks/>
          </p:cNvSpPr>
          <p:nvPr/>
        </p:nvSpPr>
        <p:spPr bwMode="gray">
          <a:xfrm>
            <a:off x="333375" y="6408738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ヒラギノ角ゴ ProN W3"/>
                <a:sym typeface="Arial" charset="0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13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41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" y="566738"/>
            <a:ext cx="8686800" cy="804862"/>
          </a:xfrm>
        </p:spPr>
        <p:txBody>
          <a:bodyPr/>
          <a:lstStyle/>
          <a:p>
            <a:r>
              <a:rPr lang="en-US" sz="2900" dirty="0"/>
              <a:t>Strategies for Sustainability: Addressing Factors YOU Can Control </a:t>
            </a:r>
            <a:endParaRPr lang="en-US" altLang="en-US" sz="2900" noProof="1" smtClean="0"/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6784" y="1447800"/>
            <a:ext cx="8763000" cy="838200"/>
          </a:xfrm>
        </p:spPr>
        <p:txBody>
          <a:bodyPr/>
          <a:lstStyle/>
          <a:p>
            <a:r>
              <a:rPr lang="en-US" sz="2000" b="1" dirty="0"/>
              <a:t>OSHS Project Director </a:t>
            </a:r>
            <a:r>
              <a:rPr lang="en-US" sz="2000" b="1" dirty="0" smtClean="0"/>
              <a:t>Training - Grantee Session</a:t>
            </a:r>
          </a:p>
          <a:p>
            <a:pPr>
              <a:spcBef>
                <a:spcPts val="600"/>
              </a:spcBef>
            </a:pPr>
            <a:r>
              <a:rPr lang="en-US" altLang="en-US" sz="2000" b="1" noProof="1" smtClean="0"/>
              <a:t>Presenters: Jeanne Poduska, NCSSLE</a:t>
            </a:r>
          </a:p>
        </p:txBody>
      </p:sp>
    </p:spTree>
    <p:extLst>
      <p:ext uri="{BB962C8B-B14F-4D97-AF65-F5344CB8AC3E}">
        <p14:creationId xmlns:p14="http://schemas.microsoft.com/office/powerpoint/2010/main" val="2738433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noProof="1" smtClean="0"/>
              <a:t>Session Flow 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gray">
          <a:xfrm>
            <a:off x="787400" y="1398270"/>
            <a:ext cx="8047038" cy="723900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25000"/>
              </a:spcBef>
              <a:spcAft>
                <a:spcPct val="0"/>
              </a:spcAft>
            </a:pPr>
            <a:r>
              <a:rPr lang="en-US" altLang="en-US" sz="2400" noProof="1" smtClean="0">
                <a:solidFill>
                  <a:srgbClr val="000000"/>
                </a:solidFill>
              </a:rPr>
              <a:t>A few thoughts on sustainability and sustainabilty </a:t>
            </a:r>
            <a:r>
              <a:rPr lang="en-US" altLang="en-US" sz="2400" noProof="1" smtClean="0">
                <a:solidFill>
                  <a:srgbClr val="000000"/>
                </a:solidFill>
              </a:rPr>
              <a:t>planning.</a:t>
            </a:r>
            <a:endParaRPr lang="en-US" altLang="en-US" sz="2400" noProof="1">
              <a:solidFill>
                <a:srgbClr val="000000"/>
              </a:solidFill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gray">
          <a:xfrm>
            <a:off x="787400" y="2643030"/>
            <a:ext cx="8047038" cy="723900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25000"/>
              </a:spcBef>
              <a:spcAft>
                <a:spcPct val="0"/>
              </a:spcAft>
            </a:pPr>
            <a:r>
              <a:rPr lang="en-US" altLang="en-US" sz="2400" noProof="1" smtClean="0">
                <a:solidFill>
                  <a:srgbClr val="000000"/>
                </a:solidFill>
              </a:rPr>
              <a:t>Grantees share experiences and </a:t>
            </a:r>
            <a:r>
              <a:rPr lang="en-US" altLang="en-US" sz="2400" noProof="1" smtClean="0">
                <a:solidFill>
                  <a:srgbClr val="000000"/>
                </a:solidFill>
              </a:rPr>
              <a:t>wisdom. </a:t>
            </a:r>
            <a:endParaRPr lang="en-US" altLang="en-US" sz="2400" noProof="1">
              <a:solidFill>
                <a:srgbClr val="000000"/>
              </a:solidFill>
            </a:endParaRPr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gray">
          <a:xfrm>
            <a:off x="328613" y="1398270"/>
            <a:ext cx="463550" cy="7239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gray">
          <a:xfrm>
            <a:off x="328613" y="2643030"/>
            <a:ext cx="463550" cy="7239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 smtClean="0">
                <a:solidFill>
                  <a:srgbClr val="000000"/>
                </a:solidFill>
              </a:rPr>
              <a:t>15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561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You in Planning for Sustainability?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24875" cy="48768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0" dirty="0" smtClean="0"/>
              <a:t>We have a fully developed sustainability plan.</a:t>
            </a:r>
          </a:p>
          <a:p>
            <a:pPr marL="457200" indent="-457200">
              <a:buAutoNum type="arabicPeriod"/>
            </a:pPr>
            <a:r>
              <a:rPr lang="en-US" sz="2400" b="0" dirty="0" smtClean="0"/>
              <a:t>We have started a sustainability plan; it needs further development.</a:t>
            </a:r>
          </a:p>
          <a:p>
            <a:pPr marL="457200" indent="-457200">
              <a:buAutoNum type="arabicPeriod"/>
            </a:pPr>
            <a:r>
              <a:rPr lang="en-US" sz="2400" b="0" dirty="0" smtClean="0"/>
              <a:t>We are at the initial stage of developing a sustainability plan. </a:t>
            </a:r>
          </a:p>
          <a:p>
            <a:pPr marL="457200" indent="-457200">
              <a:buAutoNum type="arabicPeriod"/>
            </a:pPr>
            <a:r>
              <a:rPr lang="en-US" sz="2400" b="0" dirty="0" smtClean="0"/>
              <a:t>We have not yet begun developing a sustainability plan. </a:t>
            </a:r>
            <a:endParaRPr lang="en-US" b="0" dirty="0" smtClean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 smtClean="0">
                <a:solidFill>
                  <a:srgbClr val="000000"/>
                </a:solidFill>
              </a:rPr>
              <a:t>1</a:t>
            </a:r>
            <a:fld id="{771A8D69-D1CC-46F1-86A4-25BAEF523E13}" type="slidenum">
              <a:rPr lang="de-DE" altLang="en-US" sz="1000" smtClean="0">
                <a:solidFill>
                  <a:srgbClr val="000000"/>
                </a:solidFill>
              </a:rPr>
              <a:pPr eaLnBrk="1" hangingPunct="1"/>
              <a:t>6</a:t>
            </a:fld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90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Thoughts on Sustainability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24875" cy="48768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0" dirty="0" smtClean="0"/>
              <a:t>Introduction of any new program or practice requires change: staff, training, materials.</a:t>
            </a:r>
          </a:p>
          <a:p>
            <a:pPr marL="457200" indent="-457200">
              <a:buAutoNum type="arabicPeriod"/>
            </a:pPr>
            <a:r>
              <a:rPr lang="en-US" sz="2400" b="0" dirty="0" smtClean="0"/>
              <a:t>P2 grant funds will end. </a:t>
            </a:r>
          </a:p>
          <a:p>
            <a:pPr marL="457200" indent="-457200">
              <a:buAutoNum type="arabicPeriod"/>
            </a:pPr>
            <a:r>
              <a:rPr lang="en-US" sz="2400" b="0" dirty="0" smtClean="0"/>
              <a:t>A step in sustainability planning is to specify the functions and requirements for P2 programming and practices.</a:t>
            </a:r>
          </a:p>
          <a:p>
            <a:pPr marL="457200" indent="-457200">
              <a:buAutoNum type="arabicPeriod"/>
            </a:pPr>
            <a:r>
              <a:rPr lang="en-US" sz="2400" b="0" dirty="0" smtClean="0"/>
              <a:t>Develop a sustainability plan. </a:t>
            </a:r>
          </a:p>
          <a:p>
            <a:pPr marL="190500" lvl="1" indent="0">
              <a:buNone/>
            </a:pPr>
            <a:r>
              <a:rPr lang="en-US" sz="2200" dirty="0"/>
              <a:t>	“Planning for Sustainability Online Learning Event” </a:t>
            </a:r>
            <a:r>
              <a:rPr lang="en-US" sz="2200" dirty="0" smtClean="0"/>
              <a:t>  </a:t>
            </a:r>
            <a:r>
              <a:rPr lang="en-US" sz="2200" i="1" u="sng" dirty="0">
                <a:hlinkClick r:id="rId3"/>
              </a:rPr>
              <a:t>https://</a:t>
            </a:r>
            <a:r>
              <a:rPr lang="en-US" sz="2200" i="1" u="sng" dirty="0" smtClean="0">
                <a:hlinkClick r:id="rId3"/>
              </a:rPr>
              <a:t>safesupportivelearning.ed.gov/events/webinar/planning-sustainability</a:t>
            </a:r>
            <a:endParaRPr lang="en-US" sz="2400" b="0" dirty="0" smtClean="0"/>
          </a:p>
          <a:p>
            <a:pPr marL="457200" indent="-457200">
              <a:buAutoNum type="arabicPeriod"/>
            </a:pPr>
            <a:endParaRPr lang="en-US" b="0" dirty="0" smtClean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 smtClean="0">
                <a:solidFill>
                  <a:srgbClr val="000000"/>
                </a:solidFill>
              </a:rPr>
              <a:t>17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38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More Thoughts on 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24875" cy="4391025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0" dirty="0" smtClean="0"/>
              <a:t>Our work is embedded within systems.</a:t>
            </a:r>
          </a:p>
          <a:p>
            <a:pPr marL="457200" indent="-457200">
              <a:buAutoNum type="arabicPeriod"/>
            </a:pPr>
            <a:r>
              <a:rPr lang="en-US" sz="2400" b="0" dirty="0" smtClean="0"/>
              <a:t>Two key factors associated with successful sustainability:</a:t>
            </a:r>
          </a:p>
          <a:p>
            <a:pPr marL="1203325" lvl="4" indent="-342900">
              <a:buFont typeface="Arial" panose="020B0604020202020204" pitchFamily="34" charset="0"/>
              <a:buChar char="•"/>
            </a:pPr>
            <a:r>
              <a:rPr lang="en-US" sz="2400" dirty="0"/>
              <a:t>Secure Community Support </a:t>
            </a:r>
          </a:p>
          <a:p>
            <a:pPr marL="1203325" lvl="4" indent="-342900">
              <a:buFont typeface="Arial" panose="020B0604020202020204" pitchFamily="34" charset="0"/>
              <a:buChar char="•"/>
            </a:pPr>
            <a:r>
              <a:rPr lang="en-US" sz="2400" dirty="0"/>
              <a:t>Integrate Program Services into Local Infrastructures </a:t>
            </a:r>
            <a:endParaRPr lang="en-US" sz="2200" b="0" dirty="0" smtClean="0"/>
          </a:p>
          <a:p>
            <a:pPr marL="457200" indent="-457200">
              <a:buAutoNum type="arabicPeriod"/>
            </a:pPr>
            <a:r>
              <a:rPr lang="en-US" sz="2400" b="0" dirty="0" smtClean="0"/>
              <a:t>Stakeholders and partners.</a:t>
            </a:r>
          </a:p>
          <a:p>
            <a:pPr marL="860425" lvl="4" indent="0">
              <a:buNone/>
            </a:pPr>
            <a:endParaRPr lang="en-US" b="0" dirty="0" smtClean="0"/>
          </a:p>
          <a:p>
            <a:pPr marL="457200" indent="-457200">
              <a:buAutoNum type="arabicPeriod"/>
            </a:pPr>
            <a:endParaRPr lang="en-US" sz="2400" b="0" dirty="0" smtClean="0"/>
          </a:p>
          <a:p>
            <a:pPr marL="457200" indent="-457200">
              <a:buAutoNum type="arabicPeriod"/>
            </a:pPr>
            <a:endParaRPr lang="en-US" b="0" dirty="0" smtClean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 smtClean="0">
                <a:solidFill>
                  <a:srgbClr val="000000"/>
                </a:solidFill>
              </a:rPr>
              <a:t>18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57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Experiences and Wisdom: Whole Group Activity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24875" cy="4391025"/>
          </a:xfrm>
        </p:spPr>
        <p:txBody>
          <a:bodyPr/>
          <a:lstStyle/>
          <a:p>
            <a:pPr marL="0" indent="0">
              <a:buNone/>
            </a:pPr>
            <a:r>
              <a:rPr lang="en-US" sz="2400" b="0" dirty="0" smtClean="0"/>
              <a:t>1</a:t>
            </a:r>
            <a:r>
              <a:rPr lang="en-US" sz="2400" b="0" dirty="0"/>
              <a:t>) Choose a slip of </a:t>
            </a:r>
            <a:r>
              <a:rPr lang="en-US" sz="2400" b="0" dirty="0" smtClean="0"/>
              <a:t>paper. </a:t>
            </a:r>
            <a:endParaRPr lang="en-US" sz="2400" b="0" dirty="0"/>
          </a:p>
          <a:p>
            <a:pPr marL="0" indent="0">
              <a:buNone/>
            </a:pPr>
            <a:r>
              <a:rPr lang="en-US" sz="2400" b="0" dirty="0"/>
              <a:t>2) Read the question aloud to the </a:t>
            </a:r>
            <a:r>
              <a:rPr lang="en-US" sz="2400" b="0" dirty="0" smtClean="0"/>
              <a:t>group.</a:t>
            </a:r>
            <a:endParaRPr lang="en-US" sz="2400" b="0" dirty="0"/>
          </a:p>
          <a:p>
            <a:pPr marL="0" indent="0">
              <a:buNone/>
            </a:pPr>
            <a:r>
              <a:rPr lang="en-US" sz="2400" b="0" dirty="0"/>
              <a:t>3) Everyone thinks silently about the question for 30 </a:t>
            </a:r>
            <a:r>
              <a:rPr lang="en-US" sz="2400" b="0" dirty="0" smtClean="0"/>
              <a:t>seconds.</a:t>
            </a:r>
            <a:endParaRPr lang="en-US" sz="2400" b="0" dirty="0"/>
          </a:p>
          <a:p>
            <a:pPr marL="0" indent="0">
              <a:buNone/>
            </a:pPr>
            <a:r>
              <a:rPr lang="en-US" sz="2400" b="0" dirty="0"/>
              <a:t>4) The person who </a:t>
            </a:r>
            <a:r>
              <a:rPr lang="en-US" sz="2400" b="0" dirty="0" smtClean="0"/>
              <a:t>selected the </a:t>
            </a:r>
            <a:r>
              <a:rPr lang="en-US" sz="2400" b="0" dirty="0"/>
              <a:t>question can choose to answer </a:t>
            </a:r>
            <a:r>
              <a:rPr lang="en-US" sz="2400" b="0" dirty="0" smtClean="0"/>
              <a:t>it</a:t>
            </a:r>
            <a:r>
              <a:rPr lang="en-US" sz="2400" b="0" dirty="0"/>
              <a:t>…</a:t>
            </a:r>
          </a:p>
          <a:p>
            <a:pPr marL="0" indent="0">
              <a:buNone/>
            </a:pPr>
            <a:r>
              <a:rPr lang="en-US" sz="2400" b="0" dirty="0"/>
              <a:t>OR</a:t>
            </a:r>
          </a:p>
          <a:p>
            <a:pPr marL="0" indent="0">
              <a:buNone/>
            </a:pPr>
            <a:r>
              <a:rPr lang="en-US" sz="2400" b="0" dirty="0" smtClean="0"/>
              <a:t>5) Can </a:t>
            </a:r>
            <a:r>
              <a:rPr lang="en-US" sz="2400" b="0" dirty="0"/>
              <a:t>offer the question to the group and someone else can answer it.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AutoNum type="arabicPeriod"/>
            </a:pPr>
            <a:endParaRPr lang="en-US" sz="2400" b="0" dirty="0" smtClean="0"/>
          </a:p>
          <a:p>
            <a:pPr marL="457200" indent="-457200">
              <a:buAutoNum type="arabicPeriod"/>
            </a:pPr>
            <a:endParaRPr lang="en-US" b="0" dirty="0" smtClean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 smtClean="0">
                <a:solidFill>
                  <a:srgbClr val="000000"/>
                </a:solidFill>
              </a:rPr>
              <a:t>19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98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685800"/>
            <a:ext cx="7485063" cy="1341438"/>
          </a:xfrm>
        </p:spPr>
        <p:txBody>
          <a:bodyPr/>
          <a:lstStyle/>
          <a:p>
            <a:pPr algn="ctr"/>
            <a:r>
              <a:rPr lang="en-US" dirty="0" smtClean="0"/>
              <a:t>Welcome from the Office of Safe and Healthy Students</a:t>
            </a:r>
            <a:br>
              <a:rPr lang="en-US" dirty="0" smtClean="0"/>
            </a:br>
            <a:r>
              <a:rPr lang="en-US" i="1" dirty="0" smtClean="0"/>
              <a:t>David Esquith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96738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6784" y="762000"/>
            <a:ext cx="8686800" cy="500062"/>
          </a:xfrm>
        </p:spPr>
        <p:txBody>
          <a:bodyPr/>
          <a:lstStyle/>
          <a:p>
            <a:r>
              <a:rPr lang="en-US" sz="2800" dirty="0"/>
              <a:t>Project Prevent GPRA Submissions</a:t>
            </a:r>
            <a:endParaRPr lang="en-US" altLang="en-US" sz="2900" noProof="1" smtClean="0"/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6784" y="1447800"/>
            <a:ext cx="8763000" cy="838200"/>
          </a:xfrm>
        </p:spPr>
        <p:txBody>
          <a:bodyPr/>
          <a:lstStyle/>
          <a:p>
            <a:r>
              <a:rPr lang="en-US" sz="2000" b="1" dirty="0"/>
              <a:t>OSHS Project Director </a:t>
            </a:r>
            <a:r>
              <a:rPr lang="en-US" sz="2000" b="1" dirty="0" smtClean="0"/>
              <a:t>Training - Grantee Session</a:t>
            </a:r>
          </a:p>
          <a:p>
            <a:pPr>
              <a:spcBef>
                <a:spcPts val="600"/>
              </a:spcBef>
            </a:pPr>
            <a:r>
              <a:rPr lang="en-US" altLang="en-US" sz="2000" b="1" noProof="1" smtClean="0"/>
              <a:t>Nicole White, ED</a:t>
            </a:r>
          </a:p>
        </p:txBody>
      </p:sp>
    </p:spTree>
    <p:extLst>
      <p:ext uri="{BB962C8B-B14F-4D97-AF65-F5344CB8AC3E}">
        <p14:creationId xmlns:p14="http://schemas.microsoft.com/office/powerpoint/2010/main" val="1980498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63600" y="762000"/>
            <a:ext cx="7485063" cy="653084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ction Planning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63600" y="1526554"/>
            <a:ext cx="7510463" cy="64928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/>
              <a:t>OSHS Project Director Training - Grantee </a:t>
            </a:r>
            <a:r>
              <a:rPr lang="en-US" sz="2000" b="1" dirty="0" smtClean="0"/>
              <a:t>Session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Facilitators: </a:t>
            </a:r>
            <a:r>
              <a:rPr lang="en-US" sz="2000" dirty="0" smtClean="0"/>
              <a:t>Katie Deal, P2 </a:t>
            </a:r>
            <a:r>
              <a:rPr lang="en-US" sz="2000" dirty="0" smtClean="0"/>
              <a:t>TA Team, </a:t>
            </a:r>
            <a:r>
              <a:rPr lang="en-US" dirty="0" smtClean="0"/>
              <a:t>NCSSLE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37884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879"/>
            <a:ext cx="5535613" cy="600075"/>
          </a:xfrm>
        </p:spPr>
        <p:txBody>
          <a:bodyPr>
            <a:noAutofit/>
          </a:bodyPr>
          <a:lstStyle/>
          <a:p>
            <a:r>
              <a:rPr lang="en-US" sz="2800" dirty="0"/>
              <a:t>Project</a:t>
            </a:r>
            <a:r>
              <a:rPr lang="en-US" sz="3600" dirty="0"/>
              <a:t> </a:t>
            </a:r>
            <a:r>
              <a:rPr lang="en-US" sz="2800" dirty="0"/>
              <a:t>Prevent</a:t>
            </a:r>
            <a:r>
              <a:rPr lang="en-US" sz="36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3480" y="1131849"/>
            <a:ext cx="6471920" cy="4735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143000" y="1066800"/>
            <a:ext cx="68948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“What’s keeping you up at night?”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1" name="Content Placeholder 8"/>
          <p:cNvSpPr>
            <a:spLocks noGrp="1"/>
          </p:cNvSpPr>
          <p:nvPr>
            <p:ph sz="half" idx="1"/>
          </p:nvPr>
        </p:nvSpPr>
        <p:spPr>
          <a:xfrm>
            <a:off x="457200" y="4800600"/>
            <a:ext cx="6172200" cy="1447800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/>
              <a:t>Where do we need to focus our efforts in the coming year to grow and sustain our vision and goals?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 smtClean="0">
                <a:solidFill>
                  <a:srgbClr val="000000"/>
                </a:solidFill>
              </a:rPr>
              <a:t>22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02175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noProof="1" smtClean="0"/>
              <a:t>Roundtable Topics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 23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9" name="Content Placeholder 8"/>
          <p:cNvSpPr txBox="1">
            <a:spLocks/>
          </p:cNvSpPr>
          <p:nvPr/>
        </p:nvSpPr>
        <p:spPr>
          <a:xfrm>
            <a:off x="381000" y="1600200"/>
            <a:ext cx="8610600" cy="3810000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3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47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Questions for Reflection: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dirty="0" smtClean="0"/>
              <a:t>What potential </a:t>
            </a:r>
            <a:r>
              <a:rPr lang="en-US" sz="2400" dirty="0" smtClean="0"/>
              <a:t>priorities and action items </a:t>
            </a:r>
            <a:r>
              <a:rPr lang="en-US" sz="2400" b="0" dirty="0" smtClean="0"/>
              <a:t>came up for you during previous sessions today (e.g. Critical Issues Roundtable, Sustainability)?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dirty="0" smtClean="0"/>
              <a:t>What areas of the </a:t>
            </a:r>
            <a:r>
              <a:rPr lang="en-US" sz="2400" dirty="0" smtClean="0"/>
              <a:t>“Grant Sustainability Tool” handout </a:t>
            </a:r>
            <a:r>
              <a:rPr lang="en-US" sz="2400" b="0" dirty="0" smtClean="0"/>
              <a:t>are most relevant to your project right now?</a:t>
            </a:r>
            <a:endParaRPr lang="en-US" sz="2400" b="0" dirty="0"/>
          </a:p>
          <a:p>
            <a:pPr marL="457200" indent="-457200">
              <a:buFont typeface="+mj-lt"/>
              <a:buAutoNum type="arabicPeriod"/>
            </a:pPr>
            <a:r>
              <a:rPr lang="en-US" sz="2400" b="0" dirty="0" smtClean="0"/>
              <a:t>How do your action steps connect to the outputs and outcomes in your </a:t>
            </a:r>
            <a:r>
              <a:rPr lang="en-US" sz="2400" dirty="0" smtClean="0"/>
              <a:t>logic model</a:t>
            </a:r>
            <a:r>
              <a:rPr lang="en-US" sz="2400" b="0" dirty="0" smtClean="0"/>
              <a:t>?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2465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Notable NCSSLE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914400"/>
            <a:ext cx="8524875" cy="5791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Brand NEW!</a:t>
            </a:r>
          </a:p>
          <a:p>
            <a:r>
              <a:rPr lang="en-US" b="0" dirty="0" smtClean="0"/>
              <a:t>School </a:t>
            </a:r>
            <a:r>
              <a:rPr lang="en-US" b="0" dirty="0"/>
              <a:t>Climate Improvement Resource </a:t>
            </a:r>
            <a:r>
              <a:rPr lang="en-US" b="0" dirty="0" smtClean="0"/>
              <a:t>Package</a:t>
            </a:r>
          </a:p>
          <a:p>
            <a:r>
              <a:rPr lang="en-US" b="0" dirty="0"/>
              <a:t>Safe Place to Learn: Prevent, Intercede, and Respond to Sexual Harassment of K-12 </a:t>
            </a:r>
            <a:r>
              <a:rPr lang="en-US" b="0" dirty="0" smtClean="0"/>
              <a:t>Students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Other Resources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b="0" dirty="0" smtClean="0"/>
              <a:t>Addressing the Root Causes of Disparities in School Discipline: An Educator’s Action Planning Guide</a:t>
            </a:r>
          </a:p>
          <a:p>
            <a:r>
              <a:rPr lang="en-US" b="0" dirty="0"/>
              <a:t>Creating a Safe and Respectful Environment on Our Nation's School </a:t>
            </a:r>
            <a:r>
              <a:rPr lang="en-US" b="0" dirty="0" smtClean="0"/>
              <a:t>Buses</a:t>
            </a:r>
          </a:p>
          <a:p>
            <a:r>
              <a:rPr lang="en-US" b="0" dirty="0"/>
              <a:t>Creating a Safe and Respectful Environment in Our Nation’s </a:t>
            </a:r>
            <a:r>
              <a:rPr lang="en-US" b="0" dirty="0" smtClean="0"/>
              <a:t>Classrooms</a:t>
            </a:r>
            <a:endParaRPr lang="en-US" b="0" dirty="0"/>
          </a:p>
          <a:p>
            <a:r>
              <a:rPr lang="en-US" b="0" dirty="0"/>
              <a:t>Get Smart, Get Help, Get Safe: Preventing, Assessing, and Intervening in Teenage Dating Abuse - A Training for Specialized Instructional Support Personnel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 smtClean="0">
                <a:solidFill>
                  <a:srgbClr val="000000"/>
                </a:solidFill>
              </a:rPr>
              <a:t>24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605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Nicole White</a:t>
            </a:r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dirty="0" smtClean="0"/>
              <a:t>  Project Prevent Program Officer</a:t>
            </a:r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hlinkClick r:id="rId2"/>
              </a:rPr>
              <a:t>nicole.white@ed.gov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 smtClean="0">
                <a:solidFill>
                  <a:srgbClr val="000000"/>
                </a:solidFill>
              </a:rPr>
              <a:t>25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37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63600" y="762000"/>
            <a:ext cx="7485063" cy="653084"/>
          </a:xfrm>
        </p:spPr>
        <p:txBody>
          <a:bodyPr/>
          <a:lstStyle/>
          <a:p>
            <a:r>
              <a:rPr lang="en-US" dirty="0" smtClean="0"/>
              <a:t>Closing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63600" y="1526554"/>
            <a:ext cx="7510463" cy="64928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/>
              <a:t>OSHS Project Director Training - Grantee </a:t>
            </a:r>
            <a:r>
              <a:rPr lang="en-US" sz="2000" b="1" dirty="0" smtClean="0"/>
              <a:t>Session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725380856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47638"/>
            <a:ext cx="6391275" cy="600075"/>
          </a:xfrm>
        </p:spPr>
        <p:txBody>
          <a:bodyPr/>
          <a:lstStyle/>
          <a:p>
            <a:r>
              <a:rPr lang="en-US" dirty="0" smtClean="0"/>
              <a:t>TED Talk: Every Kid Needs a Champion by Rita Pierson</a:t>
            </a:r>
            <a:endParaRPr lang="en-US" dirty="0"/>
          </a:p>
        </p:txBody>
      </p:sp>
      <p:pic>
        <p:nvPicPr>
          <p:cNvPr id="5" name="RitaPierson_2013S-480p-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90600"/>
            <a:ext cx="7812087" cy="43910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Page  27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586" y="5525849"/>
            <a:ext cx="8142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Helvetica Neue Custom"/>
              </a:rPr>
              <a:t>Rita Pierson, a teacher for 40 years, once heard a colleague say, "They don't pay me to like the kids." Her response: "Kids don't learn from people they don't like.'" A rousing call to educators to believe in their students and actually connect with them on a real, human, personal level.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Thank you for your </a:t>
            </a:r>
          </a:p>
          <a:p>
            <a:pPr marL="0" indent="0" algn="ctr">
              <a:buNone/>
            </a:pPr>
            <a:r>
              <a:rPr lang="en-US" sz="3200" dirty="0" smtClean="0"/>
              <a:t>active participation!!</a:t>
            </a:r>
            <a:endParaRPr lang="en-US" sz="3200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 smtClean="0">
                <a:solidFill>
                  <a:srgbClr val="000000"/>
                </a:solidFill>
              </a:rPr>
              <a:t>28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236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937" y="759446"/>
            <a:ext cx="8320428" cy="535954"/>
          </a:xfrm>
        </p:spPr>
        <p:txBody>
          <a:bodyPr/>
          <a:lstStyle/>
          <a:p>
            <a:r>
              <a:rPr lang="en-US" dirty="0" smtClean="0"/>
              <a:t>Welcome to the Project Prevent Grantee Session: </a:t>
            </a:r>
            <a:r>
              <a:rPr lang="en-US" b="0" i="1" dirty="0" smtClean="0"/>
              <a:t>Inspire. Create. Sustain.</a:t>
            </a:r>
            <a:endParaRPr lang="en-US" b="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937" y="1752600"/>
            <a:ext cx="8348663" cy="565150"/>
          </a:xfrm>
        </p:spPr>
        <p:txBody>
          <a:bodyPr/>
          <a:lstStyle/>
          <a:p>
            <a:r>
              <a:rPr lang="en-US" dirty="0" smtClean="0"/>
              <a:t>Nicole White, ED; Sandy Williamson, NCSSLE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5186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Nuts and Bolts of NCSSLE</a:t>
            </a:r>
            <a:endParaRPr lang="en-US" dirty="0"/>
          </a:p>
        </p:txBody>
      </p:sp>
      <p:sp>
        <p:nvSpPr>
          <p:cNvPr id="5" name="AutoShape 4" descr="https://webmail.air.org/OWA/attachment.ashx?id=RgAAAAAPVWricaPxSK%2bIG58uToOPBwCW9jAvYBm4SL5Sc2M7rgQQAAAAqyDCAACW9jAvYBm4SL5Sc2M7rgQQAABfBbWrAAAJ&amp;attcnt=1&amp;attid0=BAAAAAAA&amp;attcid0=image001.png%4001D22EEF.01EDD170"/>
          <p:cNvSpPr>
            <a:spLocks noChangeAspect="1" noChangeArrowheads="1"/>
          </p:cNvSpPr>
          <p:nvPr/>
        </p:nvSpPr>
        <p:spPr bwMode="auto">
          <a:xfrm>
            <a:off x="155575" y="-1935163"/>
            <a:ext cx="375285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5239828" cy="563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1066800"/>
            <a:ext cx="3733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  <a:latin typeface="+mn-lt"/>
              </a:rPr>
              <a:t>Technical Assistance and Training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1"/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  <a:latin typeface="+mn-lt"/>
              </a:rPr>
              <a:t>Center Staff and Collaborative Partners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1"/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  <a:latin typeface="+mn-lt"/>
              </a:rPr>
              <a:t>Capacity Building Outcomes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1"/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  <a:latin typeface="+mn-lt"/>
              </a:rPr>
              <a:t>Knowledge Development and Products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  <a:latin typeface="+mn-lt"/>
              </a:rPr>
              <a:t>TA Recipients and Audiences</a:t>
            </a:r>
            <a:endParaRPr 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>
                <a:solidFill>
                  <a:srgbClr val="000000"/>
                </a:solidFill>
              </a:rPr>
              <a:t>4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98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 Grantees Progress and Journey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Page  5</a:t>
            </a:r>
            <a:endParaRPr lang="de-DE">
              <a:solidFill>
                <a:srgbClr val="000000"/>
              </a:solidFill>
            </a:endParaRPr>
          </a:p>
        </p:txBody>
      </p:sp>
      <p:pic>
        <p:nvPicPr>
          <p:cNvPr id="2052" name="Picture 4" descr="Image result for footprints on b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" y="1524000"/>
            <a:ext cx="7170420" cy="4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72686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noProof="1" smtClean="0"/>
              <a:t>Agenda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gray">
          <a:xfrm>
            <a:off x="787400" y="1066800"/>
            <a:ext cx="8047038" cy="533400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25000"/>
              </a:spcBef>
              <a:spcAft>
                <a:spcPct val="0"/>
              </a:spcAft>
            </a:pPr>
            <a:r>
              <a:rPr lang="en-US" altLang="en-US" sz="2200" noProof="1" smtClean="0">
                <a:solidFill>
                  <a:srgbClr val="000000"/>
                </a:solidFill>
              </a:rPr>
              <a:t>Into the Future </a:t>
            </a:r>
            <a:r>
              <a:rPr lang="en-US" altLang="en-US" sz="1800" noProof="1" smtClean="0">
                <a:solidFill>
                  <a:srgbClr val="000000"/>
                </a:solidFill>
              </a:rPr>
              <a:t>(</a:t>
            </a:r>
            <a:r>
              <a:rPr lang="en-US" altLang="en-US" sz="1800" i="1" noProof="1" smtClean="0">
                <a:solidFill>
                  <a:srgbClr val="000000"/>
                </a:solidFill>
              </a:rPr>
              <a:t>Stephanie Autumn, TAS, NCSSLE</a:t>
            </a:r>
            <a:r>
              <a:rPr lang="en-US" altLang="en-US" sz="1800" noProof="1" smtClean="0">
                <a:solidFill>
                  <a:srgbClr val="000000"/>
                </a:solidFill>
              </a:rPr>
              <a:t>)</a:t>
            </a:r>
            <a:endParaRPr lang="en-US" altLang="en-US" sz="1800" noProof="1">
              <a:solidFill>
                <a:srgbClr val="000000"/>
              </a:solidFill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gray">
          <a:xfrm>
            <a:off x="787400" y="1785685"/>
            <a:ext cx="8047038" cy="500315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eaLnBrk="1" hangingPunct="1">
              <a:spcBef>
                <a:spcPct val="25000"/>
              </a:spcBef>
            </a:pPr>
            <a:r>
              <a:rPr lang="en-US" altLang="en-US" sz="2200" noProof="1">
                <a:solidFill>
                  <a:srgbClr val="000000"/>
                </a:solidFill>
              </a:rPr>
              <a:t>Critical Issues Roundtables </a:t>
            </a:r>
            <a:r>
              <a:rPr lang="en-US" altLang="en-US" sz="1800" noProof="1" smtClean="0">
                <a:solidFill>
                  <a:srgbClr val="000000"/>
                </a:solidFill>
              </a:rPr>
              <a:t>(</a:t>
            </a:r>
            <a:r>
              <a:rPr lang="en-US" altLang="en-US" sz="1800" i="1" noProof="1" smtClean="0">
                <a:solidFill>
                  <a:srgbClr val="000000"/>
                </a:solidFill>
              </a:rPr>
              <a:t>Kathleen Guarino, </a:t>
            </a:r>
            <a:r>
              <a:rPr lang="en-US" altLang="en-US" sz="1800" i="1" noProof="1">
                <a:solidFill>
                  <a:srgbClr val="000000"/>
                </a:solidFill>
              </a:rPr>
              <a:t>TAS, NCSSLE</a:t>
            </a:r>
            <a:r>
              <a:rPr lang="en-US" altLang="en-US" sz="1800" noProof="1" smtClean="0">
                <a:solidFill>
                  <a:srgbClr val="000000"/>
                </a:solidFill>
              </a:rPr>
              <a:t>)</a:t>
            </a:r>
            <a:endParaRPr lang="en-US" altLang="en-US" sz="1800" noProof="1">
              <a:solidFill>
                <a:srgbClr val="000000"/>
              </a:solidFill>
            </a:endParaRP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gray">
          <a:xfrm>
            <a:off x="787400" y="2471485"/>
            <a:ext cx="8047038" cy="546353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25000"/>
              </a:spcBef>
              <a:spcAft>
                <a:spcPct val="0"/>
              </a:spcAft>
            </a:pPr>
            <a:r>
              <a:rPr lang="en-US" altLang="en-US" sz="2200" noProof="1">
                <a:solidFill>
                  <a:srgbClr val="000000"/>
                </a:solidFill>
              </a:rPr>
              <a:t>Break</a:t>
            </a:r>
            <a:r>
              <a:rPr lang="en-US" altLang="en-US" sz="2400" noProof="1" smtClean="0">
                <a:solidFill>
                  <a:srgbClr val="000000"/>
                </a:solidFill>
              </a:rPr>
              <a:t> </a:t>
            </a:r>
            <a:r>
              <a:rPr lang="en-US" altLang="en-US" sz="1800" i="1" noProof="1">
                <a:solidFill>
                  <a:srgbClr val="000000"/>
                </a:solidFill>
              </a:rPr>
              <a:t>(10 minutes)</a:t>
            </a:r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gray">
          <a:xfrm>
            <a:off x="787400" y="3200782"/>
            <a:ext cx="8047038" cy="648906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5000"/>
              </a:spcBef>
            </a:pPr>
            <a:r>
              <a:rPr lang="en-US" altLang="en-US" sz="2200" noProof="1">
                <a:solidFill>
                  <a:srgbClr val="000000"/>
                </a:solidFill>
              </a:rPr>
              <a:t>Strategies for Sustainability: Addressing Factors YOU Can </a:t>
            </a:r>
            <a:r>
              <a:rPr lang="en-US" altLang="en-US" sz="2200" noProof="1" smtClean="0">
                <a:solidFill>
                  <a:srgbClr val="000000"/>
                </a:solidFill>
              </a:rPr>
              <a:t>Control </a:t>
            </a:r>
            <a:r>
              <a:rPr lang="en-US" altLang="en-US" sz="1800" i="1" noProof="1">
                <a:solidFill>
                  <a:srgbClr val="000000"/>
                </a:solidFill>
              </a:rPr>
              <a:t>(Jeanne Poduska, TAS, NCSSLE)</a:t>
            </a:r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gray">
          <a:xfrm>
            <a:off x="328613" y="1066800"/>
            <a:ext cx="46355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gray">
          <a:xfrm>
            <a:off x="328613" y="1785843"/>
            <a:ext cx="463550" cy="500157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155" name="Rectangle 10"/>
          <p:cNvSpPr>
            <a:spLocks noChangeArrowheads="1"/>
          </p:cNvSpPr>
          <p:nvPr/>
        </p:nvSpPr>
        <p:spPr bwMode="gray">
          <a:xfrm>
            <a:off x="328613" y="2471357"/>
            <a:ext cx="463550" cy="546481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156" name="Rectangle 11"/>
          <p:cNvSpPr>
            <a:spLocks noChangeArrowheads="1"/>
          </p:cNvSpPr>
          <p:nvPr/>
        </p:nvSpPr>
        <p:spPr bwMode="gray">
          <a:xfrm>
            <a:off x="328613" y="3203195"/>
            <a:ext cx="463550" cy="646493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fld id="{771A8D69-D1CC-46F1-86A4-25BAEF523E13}" type="slidenum">
              <a:rPr lang="de-DE" altLang="en-US" sz="1000" smtClean="0">
                <a:solidFill>
                  <a:srgbClr val="000000"/>
                </a:solidFill>
              </a:rPr>
              <a:pPr eaLnBrk="1" hangingPunct="1"/>
              <a:t>6</a:t>
            </a:fld>
            <a:endParaRPr lang="de-DE" alt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gray">
          <a:xfrm>
            <a:off x="774827" y="4029966"/>
            <a:ext cx="8047038" cy="542034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5000"/>
              </a:spcBef>
            </a:pPr>
            <a:r>
              <a:rPr lang="en-US" altLang="en-US" sz="2200" noProof="1">
                <a:solidFill>
                  <a:srgbClr val="000000"/>
                </a:solidFill>
              </a:rPr>
              <a:t>GPRA Performance Measures </a:t>
            </a:r>
            <a:r>
              <a:rPr lang="en-US" altLang="en-US" sz="1800" i="1" noProof="1">
                <a:solidFill>
                  <a:srgbClr val="000000"/>
                </a:solidFill>
              </a:rPr>
              <a:t>(Nicole White, ED)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gray">
          <a:xfrm>
            <a:off x="314325" y="4029966"/>
            <a:ext cx="463550" cy="542034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gray">
          <a:xfrm>
            <a:off x="774827" y="4752279"/>
            <a:ext cx="8047038" cy="505522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5000"/>
              </a:spcBef>
            </a:pPr>
            <a:r>
              <a:rPr lang="en-US" altLang="en-US" sz="2200" noProof="1">
                <a:solidFill>
                  <a:srgbClr val="000000"/>
                </a:solidFill>
              </a:rPr>
              <a:t>Action Planning for School Year </a:t>
            </a:r>
            <a:r>
              <a:rPr lang="en-US" altLang="en-US" sz="2200" noProof="1" smtClean="0">
                <a:solidFill>
                  <a:srgbClr val="000000"/>
                </a:solidFill>
              </a:rPr>
              <a:t>2016-2017 </a:t>
            </a:r>
            <a:r>
              <a:rPr lang="en-US" altLang="en-US" sz="1800" i="1" noProof="1">
                <a:solidFill>
                  <a:srgbClr val="000000"/>
                </a:solidFill>
              </a:rPr>
              <a:t>(NCSSLE TAS)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gray">
          <a:xfrm>
            <a:off x="315977" y="4752278"/>
            <a:ext cx="463550" cy="505522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774827" y="5447604"/>
            <a:ext cx="8047038" cy="505522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2000" tIns="72000" rIns="72000" bIns="72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5000"/>
              </a:spcBef>
            </a:pPr>
            <a:r>
              <a:rPr lang="en-US" altLang="en-US" sz="2200" noProof="1" smtClean="0">
                <a:solidFill>
                  <a:srgbClr val="000000"/>
                </a:solidFill>
              </a:rPr>
              <a:t>Closing </a:t>
            </a:r>
            <a:r>
              <a:rPr lang="en-US" altLang="en-US" sz="1800" i="1" noProof="1" smtClean="0">
                <a:solidFill>
                  <a:srgbClr val="000000"/>
                </a:solidFill>
              </a:rPr>
              <a:t>(Sandy Williamson, NCSSLE; Nicole White, ED)</a:t>
            </a:r>
            <a:endParaRPr lang="en-US" altLang="en-US" sz="1800" i="1" noProof="1">
              <a:solidFill>
                <a:srgbClr val="000000"/>
              </a:solidFill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gray">
          <a:xfrm>
            <a:off x="315977" y="5438079"/>
            <a:ext cx="463550" cy="515046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0168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noProof="1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259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0500" y="838200"/>
            <a:ext cx="8686800" cy="804862"/>
          </a:xfrm>
        </p:spPr>
        <p:txBody>
          <a:bodyPr/>
          <a:lstStyle/>
          <a:p>
            <a:r>
              <a:rPr lang="en-US" altLang="en-US" sz="2800" noProof="1" smtClean="0"/>
              <a:t>Into the Future</a:t>
            </a:r>
            <a:endParaRPr lang="en-US" altLang="en-US" sz="2900" noProof="1" smtClean="0"/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371600"/>
            <a:ext cx="8763000" cy="838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000" b="1" noProof="1" smtClean="0"/>
              <a:t>Facilitor: Stephanie Autumn, NCSSLE, AIR</a:t>
            </a:r>
          </a:p>
        </p:txBody>
      </p:sp>
    </p:spTree>
    <p:extLst>
      <p:ext uri="{BB962C8B-B14F-4D97-AF65-F5344CB8AC3E}">
        <p14:creationId xmlns:p14="http://schemas.microsoft.com/office/powerpoint/2010/main" val="29864466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Project Prevent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762000" y="2057400"/>
            <a:ext cx="4186238" cy="3581400"/>
          </a:xfrm>
        </p:spPr>
        <p:txBody>
          <a:bodyPr/>
          <a:lstStyle/>
          <a:p>
            <a:r>
              <a:rPr lang="en-US" sz="2400" dirty="0"/>
              <a:t>Visioning</a:t>
            </a:r>
          </a:p>
          <a:p>
            <a:r>
              <a:rPr lang="en-US" sz="2400" dirty="0"/>
              <a:t>Creativity </a:t>
            </a:r>
          </a:p>
          <a:p>
            <a:r>
              <a:rPr lang="en-US" sz="2400" dirty="0"/>
              <a:t>Inspiration</a:t>
            </a:r>
          </a:p>
          <a:p>
            <a:r>
              <a:rPr lang="en-US" sz="2400" dirty="0"/>
              <a:t>Learning</a:t>
            </a:r>
          </a:p>
          <a:p>
            <a:r>
              <a:rPr lang="en-US" sz="2400" dirty="0"/>
              <a:t>Reflection                   </a:t>
            </a:r>
          </a:p>
          <a:p>
            <a:r>
              <a:rPr lang="en-US" sz="2400" dirty="0"/>
              <a:t>Sharing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49" y="2255217"/>
            <a:ext cx="5659178" cy="3183286"/>
          </a:xfrm>
        </p:spPr>
      </p:pic>
      <p:sp>
        <p:nvSpPr>
          <p:cNvPr id="3" name="Rectangle 2"/>
          <p:cNvSpPr/>
          <p:nvPr/>
        </p:nvSpPr>
        <p:spPr>
          <a:xfrm>
            <a:off x="2385142" y="1102593"/>
            <a:ext cx="4684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</a:rPr>
              <a:t>“Into </a:t>
            </a:r>
            <a:r>
              <a:rPr lang="en-US" sz="4400" b="1" dirty="0">
                <a:solidFill>
                  <a:schemeClr val="tx2"/>
                </a:solidFill>
              </a:rPr>
              <a:t>the Future”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935" y="628705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2"/>
                </a:solidFill>
              </a:rPr>
              <a:t>Inspire. Create. Sustain.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9075" y="6408738"/>
            <a:ext cx="1343025" cy="24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000" dirty="0" smtClean="0">
                <a:solidFill>
                  <a:srgbClr val="000000"/>
                </a:solidFill>
              </a:rPr>
              <a:t>Page </a:t>
            </a:r>
            <a:r>
              <a:rPr lang="de-DE" altLang="en-US" sz="1000" dirty="0" smtClean="0">
                <a:solidFill>
                  <a:srgbClr val="000000"/>
                </a:solidFill>
                <a:sym typeface="Wingdings" charset="2"/>
              </a:rPr>
              <a:t></a:t>
            </a:r>
            <a:r>
              <a:rPr lang="de-DE" altLang="en-US" sz="1000" dirty="0" smtClean="0">
                <a:solidFill>
                  <a:srgbClr val="000000"/>
                </a:solidFill>
              </a:rPr>
              <a:t> </a:t>
            </a:r>
            <a:r>
              <a:rPr lang="de-DE" altLang="en-US" sz="1000" dirty="0">
                <a:solidFill>
                  <a:srgbClr val="000000"/>
                </a:solidFill>
              </a:rPr>
              <a:t>8</a:t>
            </a:r>
            <a:endParaRPr lang="de-DE" altLang="en-US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23454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0500" y="838200"/>
            <a:ext cx="8686800" cy="804862"/>
          </a:xfrm>
        </p:spPr>
        <p:txBody>
          <a:bodyPr/>
          <a:lstStyle/>
          <a:p>
            <a:r>
              <a:rPr lang="en-US" altLang="en-US" sz="2800" noProof="1" smtClean="0"/>
              <a:t>Critical Issues Roundtable </a:t>
            </a:r>
            <a:endParaRPr lang="en-US" altLang="en-US" sz="2900" noProof="1" smtClean="0"/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371600"/>
            <a:ext cx="8763000" cy="838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sz="2000" b="1" noProof="1" smtClean="0"/>
              <a:t>Facilitor: Kathleen Guarino, NCSSLE, AIR</a:t>
            </a:r>
          </a:p>
        </p:txBody>
      </p:sp>
    </p:spTree>
    <p:extLst>
      <p:ext uri="{BB962C8B-B14F-4D97-AF65-F5344CB8AC3E}">
        <p14:creationId xmlns:p14="http://schemas.microsoft.com/office/powerpoint/2010/main" val="697290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12440</TotalTime>
  <Pages>0</Pages>
  <Words>1093</Words>
  <Characters>0</Characters>
  <Application>Microsoft Office PowerPoint</Application>
  <PresentationFormat>On-screen Show (4:3)</PresentationFormat>
  <Lines>0</Lines>
  <Paragraphs>197</Paragraphs>
  <Slides>28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28</vt:i4>
      </vt:variant>
      <vt:variant>
        <vt:lpstr>Slide Titles</vt:lpstr>
      </vt:variant>
      <vt:variant>
        <vt:i4>28</vt:i4>
      </vt:variant>
    </vt:vector>
  </HeadingPairs>
  <TitlesOfParts>
    <vt:vector size="66" baseType="lpstr">
      <vt:lpstr>ＭＳ Ｐゴシック</vt:lpstr>
      <vt:lpstr>Arial</vt:lpstr>
      <vt:lpstr>Calibri</vt:lpstr>
      <vt:lpstr>Gill Sans</vt:lpstr>
      <vt:lpstr>Gill Sans MT</vt:lpstr>
      <vt:lpstr>Helvetica Neue Custom</vt:lpstr>
      <vt:lpstr>Times New Roman</vt:lpstr>
      <vt:lpstr>Wingdings</vt:lpstr>
      <vt:lpstr>ヒラギノ角ゴ Pro W6</vt:lpstr>
      <vt:lpstr>ヒラギノ角ゴ ProN W3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21_Default Design</vt:lpstr>
      <vt:lpstr>22_Default Design</vt:lpstr>
      <vt:lpstr>23_Default Design</vt:lpstr>
      <vt:lpstr>24_Default Design</vt:lpstr>
      <vt:lpstr>25_Default Design</vt:lpstr>
      <vt:lpstr>26_Default Design</vt:lpstr>
      <vt:lpstr>PresentationLoad</vt:lpstr>
      <vt:lpstr>Welcome Project Prevent Grantees</vt:lpstr>
      <vt:lpstr>Welcome from the Office of Safe and Healthy Students David Esquith</vt:lpstr>
      <vt:lpstr>Welcome to the Project Prevent Grantee Session: Inspire. Create. Sustain.</vt:lpstr>
      <vt:lpstr>Nuts and Bolts of NCSSLE</vt:lpstr>
      <vt:lpstr>P2 Grantees Progress and Journey</vt:lpstr>
      <vt:lpstr>Agenda</vt:lpstr>
      <vt:lpstr>Into the Future</vt:lpstr>
      <vt:lpstr>Project Prevent </vt:lpstr>
      <vt:lpstr>Critical Issues Roundtable </vt:lpstr>
      <vt:lpstr>PowerPoint Presentation</vt:lpstr>
      <vt:lpstr>Project Prevent </vt:lpstr>
      <vt:lpstr>Roundtable Topics</vt:lpstr>
      <vt:lpstr>Roundtable Topics</vt:lpstr>
      <vt:lpstr>Strategies for Sustainability: Addressing Factors YOU Can Control </vt:lpstr>
      <vt:lpstr>Session Flow </vt:lpstr>
      <vt:lpstr>Where Are You in Planning for Sustainability? </vt:lpstr>
      <vt:lpstr>Some Thoughts on Sustainability </vt:lpstr>
      <vt:lpstr>A Few More Thoughts on Sustainability</vt:lpstr>
      <vt:lpstr>Sharing Experiences and Wisdom: Whole Group Activity </vt:lpstr>
      <vt:lpstr>Project Prevent GPRA Submissions</vt:lpstr>
      <vt:lpstr>Action Planning</vt:lpstr>
      <vt:lpstr>Project Prevent </vt:lpstr>
      <vt:lpstr>Roundtable Topics</vt:lpstr>
      <vt:lpstr>Notable NCSSLE Resources</vt:lpstr>
      <vt:lpstr>Contact</vt:lpstr>
      <vt:lpstr>Closing</vt:lpstr>
      <vt:lpstr>TED Talk: Every Kid Needs a Champion by Rita Pierson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Diane Fassino</dc:creator>
  <cp:lastModifiedBy>Chagnon, Elizabeth</cp:lastModifiedBy>
  <cp:revision>816</cp:revision>
  <cp:lastPrinted>2013-04-05T21:49:39Z</cp:lastPrinted>
  <dcterms:created xsi:type="dcterms:W3CDTF">2009-03-31T01:14:51Z</dcterms:created>
  <dcterms:modified xsi:type="dcterms:W3CDTF">2016-10-26T04:53:40Z</dcterms:modified>
</cp:coreProperties>
</file>