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81"/>
  </p:notesMasterIdLst>
  <p:handoutMasterIdLst>
    <p:handoutMasterId r:id="rId82"/>
  </p:handoutMasterIdLst>
  <p:sldIdLst>
    <p:sldId id="303" r:id="rId5"/>
    <p:sldId id="332" r:id="rId6"/>
    <p:sldId id="333" r:id="rId7"/>
    <p:sldId id="334" r:id="rId8"/>
    <p:sldId id="335" r:id="rId9"/>
    <p:sldId id="336" r:id="rId10"/>
    <p:sldId id="401" r:id="rId11"/>
    <p:sldId id="337" r:id="rId12"/>
    <p:sldId id="402" r:id="rId13"/>
    <p:sldId id="403" r:id="rId14"/>
    <p:sldId id="404" r:id="rId15"/>
    <p:sldId id="405" r:id="rId16"/>
    <p:sldId id="406" r:id="rId17"/>
    <p:sldId id="407" r:id="rId18"/>
    <p:sldId id="408" r:id="rId19"/>
    <p:sldId id="409" r:id="rId20"/>
    <p:sldId id="410" r:id="rId21"/>
    <p:sldId id="411" r:id="rId22"/>
    <p:sldId id="412" r:id="rId23"/>
    <p:sldId id="421" r:id="rId24"/>
    <p:sldId id="422" r:id="rId25"/>
    <p:sldId id="423" r:id="rId26"/>
    <p:sldId id="413" r:id="rId27"/>
    <p:sldId id="414" r:id="rId28"/>
    <p:sldId id="415" r:id="rId29"/>
    <p:sldId id="416" r:id="rId30"/>
    <p:sldId id="417" r:id="rId31"/>
    <p:sldId id="418" r:id="rId32"/>
    <p:sldId id="420" r:id="rId33"/>
    <p:sldId id="428" r:id="rId34"/>
    <p:sldId id="429"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427" r:id="rId50"/>
    <p:sldId id="430"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 id="398" r:id="rId76"/>
    <p:sldId id="399" r:id="rId77"/>
    <p:sldId id="426" r:id="rId78"/>
    <p:sldId id="425" r:id="rId79"/>
    <p:sldId id="42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Thurau-Gray" initials="L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94139" autoAdjust="0"/>
  </p:normalViewPr>
  <p:slideViewPr>
    <p:cSldViewPr>
      <p:cViewPr varScale="1">
        <p:scale>
          <a:sx n="81" d="100"/>
          <a:sy n="81" d="100"/>
        </p:scale>
        <p:origin x="917" y="53"/>
      </p:cViewPr>
      <p:guideLst>
        <p:guide orient="horz" pos="2160"/>
        <p:guide pos="2880"/>
      </p:guideLst>
    </p:cSldViewPr>
  </p:slideViewPr>
  <p:outlineViewPr>
    <p:cViewPr>
      <p:scale>
        <a:sx n="33" d="100"/>
        <a:sy n="33" d="100"/>
      </p:scale>
      <p:origin x="0" y="33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6389A5-E0E3-4BF1-974B-EAA3E51D405F}" type="datetimeFigureOut">
              <a:rPr lang="en-US" smtClean="0"/>
              <a:t>3/10/2021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EEB55E-8130-44C7-8D1B-A7826AE783CA}" type="slidenum">
              <a:rPr lang="en-US" smtClean="0"/>
              <a:t>‹#›</a:t>
            </a:fld>
            <a:endParaRPr lang="en-US"/>
          </a:p>
        </p:txBody>
      </p:sp>
    </p:spTree>
    <p:extLst>
      <p:ext uri="{BB962C8B-B14F-4D97-AF65-F5344CB8AC3E}">
        <p14:creationId xmlns:p14="http://schemas.microsoft.com/office/powerpoint/2010/main" val="14966292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077DA5-5403-4BDA-BABF-67DDA1DFA244}" type="datetimeFigureOut">
              <a:rPr lang="en-US" smtClean="0"/>
              <a:t>3/10/2021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C7A0B-BE59-4FA3-A872-C744DA98FC54}" type="slidenum">
              <a:rPr lang="en-US" smtClean="0"/>
              <a:t>‹#›</a:t>
            </a:fld>
            <a:endParaRPr lang="en-US"/>
          </a:p>
        </p:txBody>
      </p:sp>
    </p:spTree>
    <p:extLst>
      <p:ext uri="{BB962C8B-B14F-4D97-AF65-F5344CB8AC3E}">
        <p14:creationId xmlns:p14="http://schemas.microsoft.com/office/powerpoint/2010/main" val="25753457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Arial"/>
                <a:cs typeface="Arial"/>
              </a:rPr>
              <a:t>An Overview of the Evolving Roles of SROs, the NASRO Model, and MOUs</a:t>
            </a:r>
            <a:br>
              <a:rPr lang="en-US" sz="2000" noProof="1">
                <a:solidFill>
                  <a:srgbClr val="FFFFFF"/>
                </a:solidFill>
                <a:latin typeface="Arial"/>
                <a:cs typeface="Arial"/>
              </a:rPr>
            </a:br>
            <a:r>
              <a:rPr lang="en-US" sz="1200" noProof="1">
                <a:solidFill>
                  <a:schemeClr val="bg1"/>
                </a:solidFill>
                <a:latin typeface="Arial" pitchFamily="34" charset="0"/>
                <a:cs typeface="Arial" pitchFamily="34" charset="0"/>
              </a:rPr>
              <a:t>Mo Canady, Executive Director, National Association of School Resource Officers.</a:t>
            </a:r>
            <a:endParaRPr lang="en-US" sz="1800" dirty="0">
              <a:solidFill>
                <a:schemeClr val="bg1"/>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1502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Outcome</a:t>
            </a:r>
            <a:r>
              <a:rPr lang="en-US" baseline="0" dirty="0"/>
              <a:t>s - </a:t>
            </a:r>
            <a:r>
              <a:rPr lang="en-US" dirty="0"/>
              <a:t>reducing school crime and disorder problems</a:t>
            </a:r>
            <a:r>
              <a:rPr lang="en-US" baseline="0" dirty="0"/>
              <a:t> vs. just activities/inputs - </a:t>
            </a:r>
            <a:r>
              <a:rPr lang="en-US" dirty="0"/>
              <a:t>how many classroom presentations the SRO conducted.</a:t>
            </a:r>
          </a:p>
          <a:p>
            <a:endParaRPr lang="en-US" dirty="0"/>
          </a:p>
        </p:txBody>
      </p:sp>
    </p:spTree>
    <p:extLst>
      <p:ext uri="{BB962C8B-B14F-4D97-AF65-F5344CB8AC3E}">
        <p14:creationId xmlns:p14="http://schemas.microsoft.com/office/powerpoint/2010/main" val="140386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81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a:solidFill>
                  <a:srgbClr val="3B10DA"/>
                </a:solidFill>
              </a:rPr>
              <a:t>In Sync/Opposed to Principal</a:t>
            </a:r>
          </a:p>
          <a:p>
            <a:pPr lvl="1"/>
            <a:r>
              <a:rPr lang="en-US" dirty="0">
                <a:solidFill>
                  <a:srgbClr val="3B10DA"/>
                </a:solidFill>
              </a:rPr>
              <a:t>Depends on deployment</a:t>
            </a:r>
          </a:p>
          <a:p>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51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Municipal Police Departments</a:t>
            </a:r>
          </a:p>
          <a:p>
            <a:r>
              <a:rPr lang="en-US" dirty="0"/>
              <a:t>School Police Departments</a:t>
            </a:r>
          </a:p>
          <a:p>
            <a:pPr lvl="1"/>
            <a:r>
              <a:rPr lang="en-US" dirty="0"/>
              <a:t>Police Department Guidance</a:t>
            </a:r>
          </a:p>
          <a:p>
            <a:r>
              <a:rPr lang="en-US" dirty="0"/>
              <a:t>Age, race, gender, experience</a:t>
            </a:r>
          </a:p>
          <a:p>
            <a:pPr lvl="1"/>
            <a:r>
              <a:rPr lang="en-US" dirty="0"/>
              <a:t>Training</a:t>
            </a:r>
          </a:p>
          <a:p>
            <a:r>
              <a:rPr lang="en-US" dirty="0"/>
              <a:t>Differences in Philosophies:</a:t>
            </a:r>
          </a:p>
          <a:p>
            <a:pPr lvl="2"/>
            <a:r>
              <a:rPr lang="en-US" dirty="0"/>
              <a:t>Identifying Misconduct</a:t>
            </a:r>
          </a:p>
          <a:p>
            <a:pPr lvl="2"/>
            <a:r>
              <a:rPr lang="en-US" dirty="0"/>
              <a:t>Responding to Misconduct</a:t>
            </a:r>
          </a:p>
          <a:p>
            <a:pPr lvl="2"/>
            <a:r>
              <a:rPr lang="en-US" dirty="0"/>
              <a:t>Use of Arrest and other</a:t>
            </a:r>
          </a:p>
          <a:p>
            <a:r>
              <a:rPr lang="en-US" dirty="0"/>
              <a:t>School Culture &amp; Context</a:t>
            </a:r>
          </a:p>
          <a:p>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52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Into this environment, </a:t>
            </a:r>
            <a:r>
              <a:rPr lang="en-US" baseline="0" dirty="0"/>
              <a:t> with little planning, we place police. </a:t>
            </a:r>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53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Regulation of Officer Conduct</a:t>
            </a:r>
          </a:p>
          <a:p>
            <a:pPr lvl="1"/>
            <a:r>
              <a:rPr lang="en-US" dirty="0"/>
              <a:t>Role Definition: Discipline vs. Offending</a:t>
            </a:r>
          </a:p>
          <a:p>
            <a:pPr lvl="1"/>
            <a:r>
              <a:rPr lang="en-US" dirty="0"/>
              <a:t>Standard Operating Procedures</a:t>
            </a:r>
          </a:p>
          <a:p>
            <a:pPr lvl="1"/>
            <a:r>
              <a:rPr lang="en-US" dirty="0"/>
              <a:t>Oversight</a:t>
            </a:r>
          </a:p>
          <a:p>
            <a:r>
              <a:rPr lang="en-US" dirty="0"/>
              <a:t>Expectations</a:t>
            </a:r>
          </a:p>
          <a:p>
            <a:pPr lvl="1"/>
            <a:r>
              <a:rPr lang="en-US" dirty="0"/>
              <a:t>What would job evaluation look like?</a:t>
            </a:r>
          </a:p>
          <a:p>
            <a:pPr lvl="1"/>
            <a:r>
              <a:rPr lang="en-US" dirty="0"/>
              <a:t>Education First? Obedience? </a:t>
            </a:r>
          </a:p>
          <a:p>
            <a:pPr lvl="1"/>
            <a:r>
              <a:rPr lang="en-US" dirty="0"/>
              <a:t>Fettering Discretion</a:t>
            </a:r>
          </a:p>
          <a:p>
            <a:r>
              <a:rPr lang="en-US" dirty="0"/>
              <a:t>Deployment</a:t>
            </a:r>
          </a:p>
          <a:p>
            <a:r>
              <a:rPr lang="en-US" dirty="0"/>
              <a:t>Reporting Obligations</a:t>
            </a:r>
          </a:p>
          <a:p>
            <a:r>
              <a:rPr lang="en-US" dirty="0"/>
              <a:t>Deployment varies greatly:</a:t>
            </a:r>
            <a:r>
              <a:rPr lang="en-US" baseline="0" dirty="0"/>
              <a:t> from 1 officer for 5 schools, to 1 officer/school; affects ability to build relationships, officers’ reliance on administrators’ characterization of youth conduct; affects teachers/administrators’ ability to rely on officers</a:t>
            </a:r>
            <a:endParaRPr lang="en-US" dirty="0"/>
          </a:p>
          <a:p>
            <a:r>
              <a:rPr lang="en-US" dirty="0"/>
              <a:t>Regulation of officer conduct not apparent in</a:t>
            </a:r>
            <a:r>
              <a:rPr lang="en-US" baseline="0" dirty="0"/>
              <a:t> that many schools have no </a:t>
            </a:r>
            <a:r>
              <a:rPr lang="en-US" baseline="0" dirty="0" err="1"/>
              <a:t>MOUs</a:t>
            </a:r>
            <a:r>
              <a:rPr lang="en-US" baseline="0" dirty="0"/>
              <a:t>, few Municipal PD have SOP for officers</a:t>
            </a:r>
          </a:p>
          <a:p>
            <a:r>
              <a:rPr lang="en-US" baseline="0" dirty="0"/>
              <a:t>Expectations not set forth; often only dealt with after perceived breach</a:t>
            </a:r>
          </a:p>
          <a:p>
            <a:r>
              <a:rPr lang="en-US" baseline="0" dirty="0"/>
              <a:t>Individual </a:t>
            </a:r>
            <a:r>
              <a:rPr lang="en-US" baseline="0" dirty="0" err="1"/>
              <a:t>SROs</a:t>
            </a:r>
            <a:r>
              <a:rPr lang="en-US" baseline="0" dirty="0"/>
              <a:t> are hierarchies where they occupy lowest positions of power below principals/chiefs and are not sure how to resist demands of school officials; in other places not sure how to resist perceptions of the need to arrest</a:t>
            </a:r>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55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Little training for officers in how</a:t>
            </a:r>
            <a:r>
              <a:rPr lang="en-US" baseline="0" dirty="0"/>
              <a:t> to work with youth, what arrest and referral to </a:t>
            </a:r>
            <a:r>
              <a:rPr lang="en-US" baseline="0" dirty="0" err="1"/>
              <a:t>jj</a:t>
            </a:r>
            <a:r>
              <a:rPr lang="en-US" baseline="0" dirty="0"/>
              <a:t> system offers, recognizing youth with sped issues and appropriate responses</a:t>
            </a:r>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56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Structural Determinants</a:t>
            </a:r>
          </a:p>
          <a:p>
            <a:pPr lvl="1"/>
            <a:r>
              <a:rPr lang="en-US" dirty="0"/>
              <a:t>Police Department (reports to school) </a:t>
            </a:r>
          </a:p>
          <a:p>
            <a:pPr lvl="1"/>
            <a:r>
              <a:rPr lang="en-US" dirty="0"/>
              <a:t>School Department (reports to police)</a:t>
            </a:r>
          </a:p>
          <a:p>
            <a:r>
              <a:rPr lang="en-US" dirty="0"/>
              <a:t>Standard of Review</a:t>
            </a:r>
          </a:p>
          <a:p>
            <a:pPr lvl="1"/>
            <a:r>
              <a:rPr lang="en-US" dirty="0"/>
              <a:t>Terms</a:t>
            </a:r>
          </a:p>
          <a:p>
            <a:pPr lvl="2"/>
            <a:r>
              <a:rPr lang="en-US" dirty="0"/>
              <a:t>Arrests? Contacts?</a:t>
            </a:r>
          </a:p>
          <a:p>
            <a:pPr lvl="2"/>
            <a:r>
              <a:rPr lang="en-US" dirty="0"/>
              <a:t>Youth/Teacher/Administrator Input </a:t>
            </a:r>
          </a:p>
          <a:p>
            <a:r>
              <a:rPr lang="en-US" dirty="0"/>
              <a:t>Frequency of Oversight &amp; by Who?</a:t>
            </a:r>
          </a:p>
          <a:p>
            <a:r>
              <a:rPr lang="en-US" dirty="0"/>
              <a:t>Oversight in conjunction with School Goals</a:t>
            </a:r>
          </a:p>
          <a:p>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59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 Collection</a:t>
            </a:r>
          </a:p>
          <a:p>
            <a:pPr lvl="1"/>
            <a:r>
              <a:rPr lang="en-US" dirty="0"/>
              <a:t>Contacts</a:t>
            </a:r>
          </a:p>
          <a:p>
            <a:pPr lvl="1"/>
            <a:r>
              <a:rPr lang="en-US" dirty="0"/>
              <a:t>Arrests</a:t>
            </a:r>
          </a:p>
          <a:p>
            <a:pPr lvl="1"/>
            <a:r>
              <a:rPr lang="en-US" dirty="0"/>
              <a:t>Referrals</a:t>
            </a:r>
          </a:p>
          <a:p>
            <a:r>
              <a:rPr lang="en-US" dirty="0"/>
              <a:t>Interview SROs/Administrators/Teachers </a:t>
            </a:r>
          </a:p>
          <a:p>
            <a:pPr lvl="1"/>
            <a:r>
              <a:rPr lang="en-US" dirty="0"/>
              <a:t>Disproportionate Minority Exclusion</a:t>
            </a:r>
          </a:p>
          <a:p>
            <a:pPr lvl="1"/>
            <a:r>
              <a:rPr lang="en-US" dirty="0"/>
              <a:t>Disproportionate Use of Discipline by Teachers/Administrators</a:t>
            </a:r>
          </a:p>
          <a:p>
            <a:r>
              <a:rPr lang="en-US" dirty="0"/>
              <a:t>Continuing Review &amp; Public Disclosure</a:t>
            </a:r>
          </a:p>
          <a:p>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60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Reduces compliance instead of increasing it,</a:t>
            </a:r>
            <a:r>
              <a:rPr lang="en-US" baseline="0" dirty="0"/>
              <a:t> gets a lot of public criticism, not helpful.</a:t>
            </a:r>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62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Law enforcement's </a:t>
            </a:r>
            <a:r>
              <a:rPr kumimoji="0" lang="en-US" sz="2400" b="0" i="0" u="none" strike="noStrike" kern="1200" cap="none" spc="0" normalizeH="0" baseline="0" noProof="0" dirty="0">
                <a:ln>
                  <a:noFill/>
                </a:ln>
                <a:solidFill>
                  <a:prstClr val="black"/>
                </a:solidFill>
                <a:effectLst/>
                <a:uLnTx/>
                <a:uFillTx/>
                <a:latin typeface="+mn-lt"/>
                <a:ea typeface="+mn-ea"/>
                <a:cs typeface="+mn-cs"/>
              </a:rPr>
              <a:t>specialized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knowledge</a:t>
            </a:r>
            <a:r>
              <a:rPr kumimoji="0" lang="en-US" sz="2400" b="0" i="0" u="none" strike="noStrike" kern="1200" cap="none" spc="0" normalizeH="0" baseline="0" noProof="0" dirty="0">
                <a:ln>
                  <a:noFill/>
                </a:ln>
                <a:solidFill>
                  <a:prstClr val="black"/>
                </a:solidFill>
                <a:effectLst/>
                <a:uLnTx/>
                <a:uFillTx/>
                <a:latin typeface="+mn-lt"/>
                <a:ea typeface="+mn-ea"/>
                <a:cs typeface="+mn-cs"/>
              </a:rPr>
              <a:t> of the law, local and national crime trends and safety threats, people and places in the community, and the local juvenile-justice system combine to make them critical members of schools' policy-making teams when it comes to environmental safety planning and facilities management, school-safety policy, and emergency response preparedness. </a:t>
            </a:r>
          </a:p>
          <a:p>
            <a:endParaRPr lang="en-US" dirty="0"/>
          </a:p>
        </p:txBody>
      </p:sp>
    </p:spTree>
    <p:extLst>
      <p:ext uri="{BB962C8B-B14F-4D97-AF65-F5344CB8AC3E}">
        <p14:creationId xmlns:p14="http://schemas.microsoft.com/office/powerpoint/2010/main" val="67494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65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Rebuild the village. </a:t>
            </a:r>
          </a:p>
        </p:txBody>
      </p:sp>
      <p:sp>
        <p:nvSpPr>
          <p:cNvPr id="4" name="Slide Number Placeholder 3"/>
          <p:cNvSpPr>
            <a:spLocks noGrp="1"/>
          </p:cNvSpPr>
          <p:nvPr>
            <p:ph type="sldNum" sz="quarter" idx="10"/>
          </p:nvPr>
        </p:nvSpPr>
        <p:spPr/>
        <p:txBody>
          <a:bodyPr/>
          <a:lstStyle/>
          <a:p>
            <a:fld id="{92F2D914-2CAC-4B49-9020-9C780BB3BEF1}" type="slidenum">
              <a:rPr lang="en-US" smtClean="0"/>
              <a:pPr/>
              <a:t>70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Sheriff Lee Baca, Los Angeles Sheriff’s Department Statement on “Education- Based Discipline” for Police Officers.</a:t>
            </a:r>
          </a:p>
          <a:p>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72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Zipp</a:t>
            </a:r>
            <a:r>
              <a:rPr lang="en-US" b="1" baseline="0" dirty="0"/>
              <a:t> – </a:t>
            </a:r>
          </a:p>
          <a:p>
            <a:pPr marL="171450" indent="-171450">
              <a:buFont typeface="Arial" pitchFamily="34" charset="0"/>
              <a:buChar char="•"/>
            </a:pPr>
            <a:r>
              <a:rPr lang="en-US" b="1" baseline="0" dirty="0"/>
              <a:t>Job Title; EHS’ Administration Team Structure/SLCs </a:t>
            </a:r>
          </a:p>
          <a:p>
            <a:pPr marL="171450" indent="-171450">
              <a:buFont typeface="Arial" pitchFamily="34" charset="0"/>
              <a:buChar char="•"/>
            </a:pPr>
            <a:r>
              <a:rPr lang="en-US" b="1" baseline="0" dirty="0"/>
              <a:t>Target list developed in summer based upon attendance, truancy, referrals and low grades </a:t>
            </a:r>
          </a:p>
          <a:p>
            <a:pPr marL="171450" indent="-171450">
              <a:buFont typeface="Arial" pitchFamily="34" charset="0"/>
              <a:buChar char="•"/>
            </a:pPr>
            <a:r>
              <a:rPr lang="en-US" b="1" baseline="0" dirty="0"/>
              <a:t>Supporting and responding to high-risk students includes gang prevention</a:t>
            </a:r>
          </a:p>
        </p:txBody>
      </p:sp>
    </p:spTree>
    <p:extLst>
      <p:ext uri="{BB962C8B-B14F-4D97-AF65-F5344CB8AC3E}">
        <p14:creationId xmlns:p14="http://schemas.microsoft.com/office/powerpoint/2010/main" val="141246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Zipp</a:t>
            </a:r>
            <a:r>
              <a:rPr lang="en-US" b="1" dirty="0"/>
              <a:t> – Quick description</a:t>
            </a:r>
            <a:r>
              <a:rPr lang="en-US" b="1" baseline="0" dirty="0"/>
              <a:t> of your </a:t>
            </a:r>
            <a:r>
              <a:rPr lang="en-US" b="1" i="1" dirty="0"/>
              <a:t>Student-School-Home</a:t>
            </a:r>
            <a:r>
              <a:rPr lang="en-US" b="1" baseline="0" dirty="0"/>
              <a:t> Model</a:t>
            </a:r>
            <a:endParaRPr lang="en-US" b="1" dirty="0"/>
          </a:p>
        </p:txBody>
      </p:sp>
    </p:spTree>
    <p:extLst>
      <p:ext uri="{BB962C8B-B14F-4D97-AF65-F5344CB8AC3E}">
        <p14:creationId xmlns:p14="http://schemas.microsoft.com/office/powerpoint/2010/main" val="2259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Moses</a:t>
            </a:r>
            <a:r>
              <a:rPr lang="en-US" b="1" baseline="0" dirty="0"/>
              <a:t>:</a:t>
            </a:r>
          </a:p>
          <a:p>
            <a:pPr marL="171450" indent="-171450">
              <a:buFont typeface="Arial" pitchFamily="34" charset="0"/>
              <a:buChar char="•"/>
            </a:pPr>
            <a:r>
              <a:rPr lang="en-US" b="1" baseline="0" dirty="0"/>
              <a:t>Provide the New York 15/younger violation vs. 16+ arrest/jail/court legal context</a:t>
            </a:r>
          </a:p>
          <a:p>
            <a:pPr marL="171450" indent="-171450">
              <a:buFont typeface="Arial" pitchFamily="34" charset="0"/>
              <a:buChar char="•"/>
            </a:pPr>
            <a:r>
              <a:rPr lang="en-US" b="1" baseline="0" dirty="0"/>
              <a:t>Describe when, how and why SROs can or should use their discretion and/or authority by redirected certain situations towards the restorative justice route(s) </a:t>
            </a:r>
            <a:r>
              <a:rPr lang="en-US" b="1" i="1" baseline="0" dirty="0"/>
              <a:t>– BE VERY CAREFUL here by giving a solid example that MOST would agree with.</a:t>
            </a:r>
          </a:p>
          <a:p>
            <a:pPr marL="171450" indent="-171450">
              <a:buFont typeface="Arial" pitchFamily="34" charset="0"/>
              <a:buChar char="•"/>
            </a:pPr>
            <a:r>
              <a:rPr lang="en-US" b="1" baseline="0" dirty="0"/>
              <a:t>ZIPP – Share that </a:t>
            </a:r>
            <a:r>
              <a:rPr lang="en-US" b="1" i="1" baseline="0" dirty="0"/>
              <a:t>wraparound services mentioned earlier are also obviously available to at-risk students with mental health needs.</a:t>
            </a:r>
            <a:endParaRPr lang="en-US" b="1" i="1" dirty="0"/>
          </a:p>
        </p:txBody>
      </p:sp>
    </p:spTree>
    <p:extLst>
      <p:ext uri="{BB962C8B-B14F-4D97-AF65-F5344CB8AC3E}">
        <p14:creationId xmlns:p14="http://schemas.microsoft.com/office/powerpoint/2010/main" val="173111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Zipp</a:t>
            </a:r>
            <a:r>
              <a:rPr lang="en-US" b="1" dirty="0"/>
              <a:t> – Share</a:t>
            </a:r>
            <a:r>
              <a:rPr lang="en-US" b="1" baseline="0" dirty="0"/>
              <a:t> specific PD topics (classroom mgt., etc.) and situations that would merit Moses’ participation in staff and leadership meetings (i.e. planning, debriefing, etc.) as needed. </a:t>
            </a:r>
            <a:endParaRPr lang="en-US" b="1" dirty="0"/>
          </a:p>
          <a:p>
            <a:endParaRPr lang="en-US" b="1" dirty="0"/>
          </a:p>
        </p:txBody>
      </p:sp>
    </p:spTree>
    <p:extLst>
      <p:ext uri="{BB962C8B-B14F-4D97-AF65-F5344CB8AC3E}">
        <p14:creationId xmlns:p14="http://schemas.microsoft.com/office/powerpoint/2010/main" val="362287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400" b="1" dirty="0"/>
              <a:t>RPD-RCSD original partnership concept well articulated in the original MOU</a:t>
            </a:r>
          </a:p>
          <a:p>
            <a:pPr lvl="3">
              <a:buFont typeface="Arial" pitchFamily="34" charset="0"/>
              <a:buChar char="•"/>
            </a:pPr>
            <a:r>
              <a:rPr lang="en-US" sz="1400" b="1" dirty="0"/>
              <a:t>SROs were well received by students &amp; staff. </a:t>
            </a:r>
          </a:p>
          <a:p>
            <a:pPr lvl="3">
              <a:buFont typeface="Arial" pitchFamily="34" charset="0"/>
              <a:buChar char="•"/>
            </a:pPr>
            <a:r>
              <a:rPr lang="en-US" sz="1400" b="1" dirty="0"/>
              <a:t>SROs changed community’s perception of the police. </a:t>
            </a:r>
          </a:p>
          <a:p>
            <a:pPr lvl="3">
              <a:buFont typeface="Arial" pitchFamily="34" charset="0"/>
              <a:buChar char="•"/>
            </a:pPr>
            <a:r>
              <a:rPr lang="en-US" sz="1400" b="1" dirty="0"/>
              <a:t>SROs help to create connections with community partners</a:t>
            </a:r>
          </a:p>
          <a:p>
            <a:pPr lvl="2"/>
            <a:r>
              <a:rPr lang="en-US" sz="1800" b="1" dirty="0"/>
              <a:t>Required Resources</a:t>
            </a:r>
          </a:p>
          <a:p>
            <a:pPr lvl="3">
              <a:buFont typeface="Arial" pitchFamily="34" charset="0"/>
              <a:buChar char="•"/>
            </a:pPr>
            <a:r>
              <a:rPr lang="en-US" sz="1400" b="1" dirty="0"/>
              <a:t>Office space</a:t>
            </a:r>
          </a:p>
          <a:p>
            <a:pPr lvl="3">
              <a:buFont typeface="Arial" pitchFamily="34" charset="0"/>
              <a:buChar char="•"/>
            </a:pPr>
            <a:r>
              <a:rPr lang="en-US" sz="1400" b="1" dirty="0"/>
              <a:t>Computers</a:t>
            </a:r>
          </a:p>
          <a:p>
            <a:pPr lvl="3">
              <a:buFont typeface="Arial" pitchFamily="34" charset="0"/>
              <a:buChar char="•"/>
            </a:pPr>
            <a:r>
              <a:rPr lang="en-US" sz="1400" b="1" dirty="0"/>
              <a:t>Basic office supplies</a:t>
            </a:r>
            <a:endParaRPr lang="en-US" sz="2400" dirty="0"/>
          </a:p>
          <a:p>
            <a:endParaRPr lang="en-US" dirty="0"/>
          </a:p>
        </p:txBody>
      </p:sp>
    </p:spTree>
    <p:extLst>
      <p:ext uri="{BB962C8B-B14F-4D97-AF65-F5344CB8AC3E}">
        <p14:creationId xmlns:p14="http://schemas.microsoft.com/office/powerpoint/2010/main" val="191372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As to school discipline, the particulars of the essential Memorandum of Understanding between the local law-enforcement agency and school district defines the role the SRO will</a:t>
            </a:r>
          </a:p>
          <a:p>
            <a:pPr algn="ctr"/>
            <a:r>
              <a:rPr lang="en-US" dirty="0"/>
              <a:t>play in assisting school personnel with discipline issues that do not involve law violations or threaten campus security. A best practice for discipline issues has emerged nationally over the</a:t>
            </a:r>
          </a:p>
          <a:p>
            <a:pPr algn="ctr"/>
            <a:r>
              <a:rPr lang="en-US" dirty="0"/>
              <a:t>past decade and has been endorsed by the courts: an SRO who observes a violation of the school code of conduct, preserves a safe and orderly environment by taking the student(s) to</a:t>
            </a:r>
          </a:p>
          <a:p>
            <a:pPr algn="ctr"/>
            <a:r>
              <a:rPr lang="en-US" dirty="0"/>
              <a:t>where school discipline can be determined solely by school officials.</a:t>
            </a:r>
          </a:p>
          <a:p>
            <a:pPr algn="ctr"/>
            <a:endParaRPr lang="en-US" dirty="0"/>
          </a:p>
          <a:p>
            <a:pPr algn="ctr"/>
            <a:endParaRPr lang="en-US" dirty="0"/>
          </a:p>
          <a:p>
            <a:pPr algn="ctr"/>
            <a:endParaRPr lang="en-US" dirty="0"/>
          </a:p>
          <a:p>
            <a:pPr algn="ctr"/>
            <a:r>
              <a:rPr lang="en-US" sz="1400" b="1" dirty="0"/>
              <a:t>Selective Enforcement </a:t>
            </a:r>
          </a:p>
          <a:p>
            <a:pPr algn="ctr"/>
            <a:r>
              <a:rPr lang="en-US" b="1" dirty="0">
                <a:effectLst/>
              </a:rPr>
              <a:t>Selective enforcement </a:t>
            </a:r>
            <a:r>
              <a:rPr lang="en-US" dirty="0"/>
              <a:t>liability focuses squarely on the failure of educators to implement</a:t>
            </a:r>
          </a:p>
          <a:p>
            <a:pPr algn="ctr"/>
            <a:r>
              <a:rPr lang="en-US" dirty="0"/>
              <a:t>campus safety rules fairly. </a:t>
            </a:r>
          </a:p>
          <a:p>
            <a:pPr algn="ctr"/>
            <a:endParaRPr lang="en-US" dirty="0"/>
          </a:p>
          <a:p>
            <a:pPr algn="ctr"/>
            <a:r>
              <a:rPr lang="en-US" dirty="0"/>
              <a:t>Victimized students may challenge either a discriminatory policy or the flawed manner in which an evenhanded policy is implemented. In other words, in the</a:t>
            </a:r>
          </a:p>
          <a:p>
            <a:pPr algn="ctr"/>
            <a:r>
              <a:rPr lang="en-US" dirty="0"/>
              <a:t>selective enforcement lawsuit, the student accuses the school of indifference or of playing favorites</a:t>
            </a:r>
          </a:p>
          <a:p>
            <a:pPr algn="ctr"/>
            <a:r>
              <a:rPr lang="en-US" dirty="0"/>
              <a:t>among the student body such that the disciplinary process creates a bias in favor of</a:t>
            </a:r>
          </a:p>
          <a:p>
            <a:pPr algn="ctr"/>
            <a:r>
              <a:rPr lang="en-US" dirty="0"/>
              <a:t>some students and against others.</a:t>
            </a:r>
            <a:endParaRPr lang="en-US" i="0" dirty="0"/>
          </a:p>
          <a:p>
            <a:pPr algn="ctr"/>
            <a:endParaRPr lang="en-US" dirty="0"/>
          </a:p>
        </p:txBody>
      </p:sp>
    </p:spTree>
    <p:extLst>
      <p:ext uri="{BB962C8B-B14F-4D97-AF65-F5344CB8AC3E}">
        <p14:creationId xmlns:p14="http://schemas.microsoft.com/office/powerpoint/2010/main" val="132081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ctr">
              <a:buFont typeface="Arial" pitchFamily="34" charset="0"/>
              <a:buChar char="•"/>
            </a:pPr>
            <a:r>
              <a:rPr lang="en-US" sz="3600" b="0" i="0" u="none" strike="noStrike" kern="1200" baseline="0" dirty="0">
                <a:solidFill>
                  <a:schemeClr val="tx1"/>
                </a:solidFill>
                <a:latin typeface="+mn-lt"/>
                <a:ea typeface="+mn-ea"/>
                <a:cs typeface="+mn-cs"/>
              </a:rPr>
              <a:t>Using collaborative tools, today’s safe-schools team avoids the demise that befell their isolated predecessors. Previous educators found themselves stuck in the middle of the</a:t>
            </a:r>
          </a:p>
          <a:p>
            <a:pPr algn="ctr"/>
            <a:r>
              <a:rPr lang="en-US" sz="3600" b="0" i="0" u="none" strike="noStrike" kern="1200" baseline="0" dirty="0">
                <a:solidFill>
                  <a:schemeClr val="tx1"/>
                </a:solidFill>
                <a:latin typeface="+mn-lt"/>
                <a:ea typeface="+mn-ea"/>
                <a:cs typeface="+mn-cs"/>
              </a:rPr>
              <a:t>juvenile-justice and child-welfare systems’ efforts to serve and protect children. Without collaboration, these secluded educators accepted the risk of rampages by, and victimization</a:t>
            </a:r>
          </a:p>
          <a:p>
            <a:pPr algn="ctr"/>
            <a:r>
              <a:rPr lang="en-US" sz="3600" b="0" i="0" u="none" strike="noStrike" kern="1200" baseline="0" dirty="0">
                <a:solidFill>
                  <a:schemeClr val="tx1"/>
                </a:solidFill>
                <a:latin typeface="+mn-lt"/>
                <a:ea typeface="+mn-ea"/>
                <a:cs typeface="+mn-cs"/>
              </a:rPr>
              <a:t>of, students without any hope of prior notice.</a:t>
            </a:r>
          </a:p>
          <a:p>
            <a:pPr lvl="1"/>
            <a:r>
              <a:rPr lang="en-US" sz="1800" b="1" dirty="0"/>
              <a:t>Assault vs. harassment (terminology clarity)</a:t>
            </a:r>
          </a:p>
          <a:p>
            <a:pPr lvl="2"/>
            <a:r>
              <a:rPr lang="en-US" sz="1600" b="1" dirty="0"/>
              <a:t>Discipline policy-driven consequences vs. general order-driven legal actions required</a:t>
            </a:r>
          </a:p>
          <a:p>
            <a:pPr lvl="1"/>
            <a:r>
              <a:rPr lang="en-US" sz="1800" b="1" dirty="0"/>
              <a:t>Search and seizure protocols </a:t>
            </a:r>
          </a:p>
          <a:p>
            <a:pPr lvl="1"/>
            <a:r>
              <a:rPr lang="en-US" sz="1800" b="1" dirty="0"/>
              <a:t>Criminal investigation procedures </a:t>
            </a:r>
          </a:p>
          <a:p>
            <a:pPr lvl="1"/>
            <a:r>
              <a:rPr lang="en-US" sz="1800" b="1" dirty="0"/>
              <a:t>Juvenile interview procedures, locations and Miranda rights considerations</a:t>
            </a:r>
          </a:p>
          <a:p>
            <a:pPr algn="ctr"/>
            <a:endParaRPr lang="en-US" sz="3600" b="0" i="0" u="none" strike="noStrike" kern="1200" baseline="0" dirty="0">
              <a:solidFill>
                <a:schemeClr val="tx1"/>
              </a:solidFill>
              <a:latin typeface="+mn-lt"/>
              <a:ea typeface="+mn-ea"/>
              <a:cs typeface="+mn-cs"/>
            </a:endParaRPr>
          </a:p>
          <a:p>
            <a:pPr marL="571500" indent="-571500" algn="ctr">
              <a:buFont typeface="Arial" pitchFamily="34" charset="0"/>
              <a:buChar char="•"/>
            </a:pPr>
            <a:endParaRPr lang="en-US" sz="3600" dirty="0"/>
          </a:p>
        </p:txBody>
      </p:sp>
    </p:spTree>
    <p:extLst>
      <p:ext uri="{BB962C8B-B14F-4D97-AF65-F5344CB8AC3E}">
        <p14:creationId xmlns:p14="http://schemas.microsoft.com/office/powerpoint/2010/main" val="131345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209800"/>
            <a:ext cx="8458200" cy="1470025"/>
          </a:xfrm>
        </p:spPr>
        <p:txBody>
          <a:bodyPr anchor="b"/>
          <a:lstStyle>
            <a:lvl1pPr>
              <a:defRPr sz="4400" cap="none" baseline="0">
                <a:solidFill>
                  <a:schemeClr val="bg1"/>
                </a:solidFill>
                <a:latin typeface="Arial" pitchFamily="34" charset="0"/>
                <a:cs typeface="Arial" pitchFamily="34" charset="0"/>
              </a:defRPr>
            </a:lvl1pPr>
          </a:lstStyle>
          <a:p>
            <a:r>
              <a:rPr kumimoji="0"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8320088" y="1136"/>
            <a:ext cx="747712" cy="365760"/>
          </a:xfrm>
          <a:prstGeom prst="rect">
            <a:avLst/>
          </a:prstGeom>
        </p:spPr>
        <p:txBody>
          <a:bodyPr/>
          <a:lstStyle>
            <a:lvl1pPr algn="r">
              <a:defRPr sz="1800">
                <a:solidFill>
                  <a:schemeClr val="bg1"/>
                </a:solidFill>
              </a:defRPr>
            </a:lvl1pPr>
          </a:lstStyle>
          <a:p>
            <a:fld id="{5BFDA9EE-8D48-4C7A-9C2A-8D9412115BCC}" type="slidenum">
              <a:rPr lang="en-US" smtClean="0"/>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6077436"/>
            <a:ext cx="1219200" cy="7043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5BFDA9EE-8D48-4C7A-9C2A-8D9412115B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5BFDA9EE-8D48-4C7A-9C2A-8D9412115BC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p:cNvSpPr/>
          <p:nvPr userDrawn="1"/>
        </p:nvSpPr>
        <p:spPr>
          <a:xfrm>
            <a:off x="6350" y="-39688"/>
            <a:ext cx="9217025" cy="6010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b="10945"/>
          <a:stretch>
            <a:fillRect/>
          </a:stretch>
        </p:blipFill>
        <p:spPr bwMode="auto">
          <a:xfrm>
            <a:off x="238125" y="173038"/>
            <a:ext cx="22256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r="72760" b="80276"/>
          <a:stretch>
            <a:fillRect/>
          </a:stretch>
        </p:blipFill>
        <p:spPr bwMode="auto">
          <a:xfrm>
            <a:off x="0" y="1258888"/>
            <a:ext cx="2555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6518275" y="6338888"/>
            <a:ext cx="3730625" cy="369887"/>
          </a:xfrm>
          <a:prstGeom prst="rect">
            <a:avLst/>
          </a:prstGeom>
          <a:noFill/>
        </p:spPr>
        <p:txBody>
          <a:bodyPr>
            <a:spAutoFit/>
          </a:bodyPr>
          <a:lstStyle/>
          <a:p>
            <a:pPr fontAlgn="auto">
              <a:spcBef>
                <a:spcPts val="0"/>
              </a:spcBef>
              <a:spcAft>
                <a:spcPts val="0"/>
              </a:spcAft>
              <a:defRPr/>
            </a:pPr>
            <a:r>
              <a:rPr lang="en-US" dirty="0">
                <a:solidFill>
                  <a:srgbClr val="514141"/>
                </a:solidFill>
                <a:latin typeface="Abadi MT Condensed Extra Bold"/>
                <a:cs typeface="Abadi MT Condensed Extra Bold"/>
              </a:rPr>
              <a:t>www.attendanceworks.org</a:t>
            </a:r>
          </a:p>
        </p:txBody>
      </p:sp>
      <p:pic>
        <p:nvPicPr>
          <p:cNvPr id="10" name="Picture 9"/>
          <p:cNvPicPr>
            <a:picLocks noChangeAspect="1"/>
          </p:cNvPicPr>
          <p:nvPr userDrawn="1"/>
        </p:nvPicPr>
        <p:blipFill rotWithShape="1">
          <a:blip r:embed="rId4" cstate="screen"/>
          <a:srcRect/>
          <a:stretch/>
        </p:blipFill>
        <p:spPr>
          <a:xfrm>
            <a:off x="233592" y="1407169"/>
            <a:ext cx="2068283" cy="1327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userDrawn="1"/>
        </p:nvPicPr>
        <p:blipFill>
          <a:blip r:embed="rId5" cstate="screen"/>
          <a:stretch>
            <a:fillRect/>
          </a:stretch>
        </p:blipFill>
        <p:spPr>
          <a:xfrm>
            <a:off x="233592" y="2899492"/>
            <a:ext cx="2068283" cy="1380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userDrawn="1"/>
        </p:nvPicPr>
        <p:blipFill>
          <a:blip r:embed="rId6" cstate="screen"/>
          <a:stretch>
            <a:fillRect/>
          </a:stretch>
        </p:blipFill>
        <p:spPr>
          <a:xfrm>
            <a:off x="238852" y="4444545"/>
            <a:ext cx="2063023" cy="1369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a:solidFill>
                  <a:srgbClr val="514141"/>
                </a:solidFill>
                <a:latin typeface="Abadi MT Condensed Extra Bold"/>
                <a:cs typeface="Abadi MT Condensed Extra Bold"/>
              </a:defRPr>
            </a:lvl1pPr>
            <a:lvl2pPr>
              <a:defRPr>
                <a:solidFill>
                  <a:srgbClr val="514141"/>
                </a:solidFill>
                <a:latin typeface="Abadi MT Condensed Extra Bold"/>
                <a:cs typeface="Abadi MT Condensed Extra Bold"/>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a:t>Click to edit Master text styles</a:t>
            </a:r>
          </a:p>
          <a:p>
            <a:pPr lvl="1"/>
            <a:r>
              <a:rPr lang="en-US" dirty="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1" i="1">
                <a:solidFill>
                  <a:schemeClr val="accent1"/>
                </a:solidFill>
                <a:latin typeface="Abadi MT Condensed Light"/>
                <a:cs typeface="Abadi MT Condensed Light"/>
              </a:defRPr>
            </a:lvl1pPr>
          </a:lstStyle>
          <a:p>
            <a:pPr lvl="0"/>
            <a:r>
              <a:rPr lang="en-US" dirty="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800">
                <a:latin typeface="Abadi MT Condensed Light"/>
                <a:cs typeface="Abadi MT Condensed Light"/>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a:t>Click to edit Master text styles</a:t>
            </a:r>
          </a:p>
        </p:txBody>
      </p:sp>
    </p:spTree>
    <p:extLst>
      <p:ext uri="{BB962C8B-B14F-4D97-AF65-F5344CB8AC3E}">
        <p14:creationId xmlns:p14="http://schemas.microsoft.com/office/powerpoint/2010/main" val="1271960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1">
                <a:solidFill>
                  <a:srgbClr val="514141"/>
                </a:solidFill>
                <a:latin typeface="Abadi MT Condensed Light"/>
                <a:cs typeface="Abadi MT Condensed Light"/>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8"/>
          <p:cNvSpPr>
            <a:spLocks noGrp="1"/>
          </p:cNvSpPr>
          <p:nvPr>
            <p:ph type="sldNum" sz="quarter" idx="14"/>
          </p:nvPr>
        </p:nvSpPr>
        <p:spPr>
          <a:xfrm>
            <a:off x="6592888" y="6396038"/>
            <a:ext cx="2133600" cy="365125"/>
          </a:xfrm>
          <a:prstGeom prst="rect">
            <a:avLst/>
          </a:prstGeom>
        </p:spPr>
        <p:txBody>
          <a:bodyPr/>
          <a:lstStyle>
            <a:lvl1pPr>
              <a:defRPr/>
            </a:lvl1pPr>
          </a:lstStyle>
          <a:p>
            <a:pPr>
              <a:defRPr/>
            </a:pPr>
            <a:fld id="{3699C5E5-66E1-4CA0-81F3-91F9BD694B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778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9217025" cy="5330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Subtitle 10"/>
          <p:cNvSpPr txBox="1">
            <a:spLocks/>
          </p:cNvSpPr>
          <p:nvPr userDrawn="1"/>
        </p:nvSpPr>
        <p:spPr>
          <a:xfrm>
            <a:off x="5486400" y="6375400"/>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a:solidFill>
                  <a:srgbClr val="514141"/>
                </a:solidFill>
                <a:latin typeface="Abadi MT Condensed Extra Bold"/>
                <a:cs typeface="Abadi MT Condensed Extra Bold"/>
              </a:rPr>
              <a:t>www.attendanceworks.org</a:t>
            </a:r>
          </a:p>
        </p:txBody>
      </p:sp>
      <p:pic>
        <p:nvPicPr>
          <p:cNvPr id="8" name="Picture 8" descr="attendance-works-logo.eps"/>
          <p:cNvPicPr>
            <a:picLocks noChangeAspect="1"/>
          </p:cNvPicPr>
          <p:nvPr userDrawn="1"/>
        </p:nvPicPr>
        <p:blipFill>
          <a:blip r:embed="rId2">
            <a:extLst>
              <a:ext uri="{28A0092B-C50C-407E-A947-70E740481C1C}">
                <a14:useLocalDpi xmlns:a14="http://schemas.microsoft.com/office/drawing/2010/main" val="0"/>
              </a:ext>
            </a:extLst>
          </a:blip>
          <a:srcRect b="10945"/>
          <a:stretch>
            <a:fillRect/>
          </a:stretch>
        </p:blipFill>
        <p:spPr bwMode="auto">
          <a:xfrm>
            <a:off x="352425" y="5794375"/>
            <a:ext cx="222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838" y="5413375"/>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417513" y="266700"/>
            <a:ext cx="5202237" cy="830263"/>
          </a:xfrm>
          <a:prstGeom prst="rect">
            <a:avLst/>
          </a:prstGeom>
          <a:noFill/>
        </p:spPr>
        <p:txBody>
          <a:bodyPr>
            <a:spAutoFit/>
          </a:bodyPr>
          <a:lstStyle/>
          <a:p>
            <a:pPr fontAlgn="auto">
              <a:spcBef>
                <a:spcPts val="0"/>
              </a:spcBef>
              <a:spcAft>
                <a:spcPts val="0"/>
              </a:spcAft>
              <a:defRPr/>
            </a:pPr>
            <a:r>
              <a:rPr lang="en-US" sz="4800" b="1" dirty="0">
                <a:solidFill>
                  <a:srgbClr val="514141"/>
                </a:solidFill>
                <a:latin typeface="Abadi MT Condensed Extra Bold" pitchFamily="34" charset="0"/>
                <a:cs typeface="ADELE"/>
              </a:rPr>
              <a:t>Attendance Works</a:t>
            </a:r>
          </a:p>
        </p:txBody>
      </p:sp>
      <p:sp>
        <p:nvSpPr>
          <p:cNvPr id="11" name="TextBox 10"/>
          <p:cNvSpPr txBox="1"/>
          <p:nvPr userDrawn="1"/>
        </p:nvSpPr>
        <p:spPr>
          <a:xfrm>
            <a:off x="493713" y="1452563"/>
            <a:ext cx="4206875" cy="3046412"/>
          </a:xfrm>
          <a:prstGeom prst="rect">
            <a:avLst/>
          </a:prstGeom>
          <a:noFill/>
        </p:spPr>
        <p:txBody>
          <a:bodyPr>
            <a:spAutoFit/>
          </a:bodyPr>
          <a:lstStyle/>
          <a:p>
            <a:pPr fontAlgn="auto">
              <a:spcBef>
                <a:spcPts val="0"/>
              </a:spcBef>
              <a:spcAft>
                <a:spcPts val="0"/>
              </a:spcAft>
              <a:defRPr/>
            </a:pPr>
            <a:r>
              <a:rPr lang="en-US" sz="3200" b="1" baseline="30000" dirty="0" err="1">
                <a:solidFill>
                  <a:srgbClr val="45AA42"/>
                </a:solidFill>
                <a:latin typeface="Abadi MT Condensed Extra Bold"/>
                <a:cs typeface="Abadi MT Condensed Extra Bold"/>
              </a:rPr>
              <a:t>Hedy</a:t>
            </a:r>
            <a:r>
              <a:rPr lang="en-US" sz="3200" b="1" baseline="30000" dirty="0">
                <a:solidFill>
                  <a:srgbClr val="45AA42"/>
                </a:solidFill>
                <a:latin typeface="Abadi MT Condensed Extra Bold"/>
                <a:cs typeface="Abadi MT Condensed Extra Bold"/>
              </a:rPr>
              <a:t> Chang</a:t>
            </a:r>
            <a:r>
              <a:rPr lang="en-US" sz="3200" b="1" baseline="30000" dirty="0">
                <a:solidFill>
                  <a:srgbClr val="514141"/>
                </a:solidFill>
                <a:latin typeface="Abadi MT Condensed Light"/>
                <a:cs typeface="Abadi MT Condensed Light"/>
              </a:rPr>
              <a:t>, Director </a:t>
            </a:r>
            <a:br>
              <a:rPr lang="en-US" sz="3200" b="1" baseline="30000" dirty="0">
                <a:solidFill>
                  <a:srgbClr val="514141"/>
                </a:solidFill>
                <a:latin typeface="Abadi MT Condensed Light"/>
                <a:cs typeface="Abadi MT Condensed Light"/>
              </a:rPr>
            </a:br>
            <a:r>
              <a:rPr lang="en-US" sz="3200" b="1" baseline="30000" dirty="0" err="1">
                <a:solidFill>
                  <a:srgbClr val="514141"/>
                </a:solidFill>
                <a:latin typeface="Abadi MT Condensed Light"/>
                <a:cs typeface="Abadi MT Condensed Light"/>
              </a:rPr>
              <a:t>hedy@attendanceworks.org</a:t>
            </a:r>
            <a:endParaRPr lang="en-US" sz="3200" b="1" baseline="30000" dirty="0">
              <a:solidFill>
                <a:srgbClr val="514141"/>
              </a:solidFill>
              <a:latin typeface="Abadi MT Condensed Light"/>
              <a:cs typeface="Abadi MT Condensed Light"/>
            </a:endParaRPr>
          </a:p>
          <a:p>
            <a:pPr fontAlgn="auto">
              <a:spcBef>
                <a:spcPts val="0"/>
              </a:spcBef>
              <a:spcAft>
                <a:spcPts val="0"/>
              </a:spcAft>
              <a:defRPr/>
            </a:pPr>
            <a:br>
              <a:rPr lang="en-US" sz="3200" b="1" baseline="30000" dirty="0">
                <a:solidFill>
                  <a:srgbClr val="514141"/>
                </a:solidFill>
                <a:latin typeface="Abadi MT Condensed Light"/>
                <a:cs typeface="Abadi MT Condensed Light"/>
              </a:rPr>
            </a:br>
            <a:r>
              <a:rPr lang="en-US" sz="3200" b="1" baseline="30000" dirty="0">
                <a:solidFill>
                  <a:srgbClr val="45AA42"/>
                </a:solidFill>
                <a:latin typeface="Abadi MT Condensed Extra Bold"/>
                <a:cs typeface="Abadi MT Condensed Extra Bold"/>
              </a:rPr>
              <a:t>Cecelia Leong</a:t>
            </a:r>
            <a:r>
              <a:rPr lang="en-US" sz="3200" b="1" baseline="30000" dirty="0">
                <a:solidFill>
                  <a:srgbClr val="514141"/>
                </a:solidFill>
                <a:latin typeface="Abadi MT Condensed Light"/>
                <a:cs typeface="Abadi MT Condensed Light"/>
              </a:rPr>
              <a:t>, Associate Director</a:t>
            </a:r>
          </a:p>
          <a:p>
            <a:pPr fontAlgn="auto">
              <a:spcBef>
                <a:spcPts val="0"/>
              </a:spcBef>
              <a:spcAft>
                <a:spcPts val="0"/>
              </a:spcAft>
              <a:defRPr/>
            </a:pPr>
            <a:r>
              <a:rPr lang="en-US" sz="3200" b="1" baseline="30000" dirty="0" err="1">
                <a:solidFill>
                  <a:srgbClr val="514141"/>
                </a:solidFill>
                <a:latin typeface="Abadi MT Condensed Light"/>
                <a:cs typeface="Abadi MT Condensed Light"/>
              </a:rPr>
              <a:t>cecelia@attendanceworks.org</a:t>
            </a:r>
            <a:br>
              <a:rPr lang="en-US" sz="3200" b="1" baseline="30000" dirty="0">
                <a:solidFill>
                  <a:srgbClr val="514141"/>
                </a:solidFill>
                <a:latin typeface="Abadi MT Condensed Light"/>
                <a:cs typeface="Abadi MT Condensed Light"/>
              </a:rPr>
            </a:br>
            <a:endParaRPr lang="en-US" sz="3200" b="1" baseline="30000" dirty="0">
              <a:solidFill>
                <a:srgbClr val="514141"/>
              </a:solidFill>
              <a:latin typeface="Abadi MT Condensed Light"/>
              <a:cs typeface="Abadi MT Condensed Light"/>
            </a:endParaRPr>
          </a:p>
          <a:p>
            <a:pPr fontAlgn="auto">
              <a:spcBef>
                <a:spcPts val="0"/>
              </a:spcBef>
              <a:spcAft>
                <a:spcPts val="0"/>
              </a:spcAft>
              <a:defRPr/>
            </a:pPr>
            <a:r>
              <a:rPr lang="en-US" sz="3200" b="1" baseline="30000" dirty="0">
                <a:solidFill>
                  <a:srgbClr val="45AA42"/>
                </a:solidFill>
                <a:latin typeface="Abadi MT Condensed Extra Bold"/>
                <a:cs typeface="Abadi MT Condensed Extra Bold"/>
              </a:rPr>
              <a:t>Phyllis Jordan</a:t>
            </a:r>
            <a:r>
              <a:rPr lang="en-US" sz="3200" b="1" baseline="30000" dirty="0">
                <a:solidFill>
                  <a:srgbClr val="514141"/>
                </a:solidFill>
                <a:latin typeface="Abadi MT Condensed Light"/>
                <a:cs typeface="Abadi MT Condensed Light"/>
              </a:rPr>
              <a:t>, Communications Lead</a:t>
            </a:r>
          </a:p>
          <a:p>
            <a:pPr fontAlgn="auto">
              <a:spcBef>
                <a:spcPts val="0"/>
              </a:spcBef>
              <a:spcAft>
                <a:spcPts val="0"/>
              </a:spcAft>
              <a:defRPr/>
            </a:pPr>
            <a:r>
              <a:rPr lang="en-US" sz="3200" b="1" baseline="30000" dirty="0" err="1">
                <a:solidFill>
                  <a:srgbClr val="514141"/>
                </a:solidFill>
                <a:latin typeface="Abadi MT Condensed Light"/>
                <a:cs typeface="Abadi MT Condensed Light"/>
              </a:rPr>
              <a:t>phyllis@attendanceworks.org</a:t>
            </a:r>
            <a:endParaRPr lang="en-US" sz="3200" b="1" baseline="30000" dirty="0">
              <a:solidFill>
                <a:srgbClr val="514141"/>
              </a:solidFill>
              <a:latin typeface="Abadi MT Condensed Light"/>
              <a:cs typeface="Abadi MT Condensed Light"/>
            </a:endParaRPr>
          </a:p>
          <a:p>
            <a:pPr fontAlgn="auto">
              <a:spcBef>
                <a:spcPts val="0"/>
              </a:spcBef>
              <a:spcAft>
                <a:spcPts val="0"/>
              </a:spcAft>
              <a:defRPr/>
            </a:pPr>
            <a:r>
              <a:rPr lang="en-US" sz="3200" b="1" baseline="30000" dirty="0">
                <a:solidFill>
                  <a:srgbClr val="514141"/>
                </a:solidFill>
                <a:latin typeface="Abadi MT Condensed Light"/>
                <a:cs typeface="Abadi MT Condensed Light"/>
              </a:rPr>
              <a:t>301-656-0348</a:t>
            </a:r>
            <a:endParaRPr lang="en-US" sz="2800" b="1" baseline="30000" dirty="0">
              <a:solidFill>
                <a:srgbClr val="514141"/>
              </a:solidFill>
              <a:latin typeface="Abadi MT Condensed Light"/>
              <a:cs typeface="Abadi MT Condensed Light"/>
            </a:endParaRPr>
          </a:p>
        </p:txBody>
      </p:sp>
      <p:sp>
        <p:nvSpPr>
          <p:cNvPr id="6" name="Title 1"/>
          <p:cNvSpPr>
            <a:spLocks noGrp="1"/>
          </p:cNvSpPr>
          <p:nvPr>
            <p:ph type="ctrTitle"/>
          </p:nvPr>
        </p:nvSpPr>
        <p:spPr>
          <a:xfrm>
            <a:off x="685800" y="2130425"/>
            <a:ext cx="7772400" cy="1470025"/>
          </a:xfrm>
        </p:spPr>
        <p:txBody>
          <a:bodyPr/>
          <a:lstStyle/>
          <a:p>
            <a:endParaRPr lang="en-US"/>
          </a:p>
        </p:txBody>
      </p:sp>
      <p:sp>
        <p:nvSpPr>
          <p:cNvPr id="7" name="Subtitle 2"/>
          <p:cNvSpPr>
            <a:spLocks noGrp="1"/>
          </p:cNvSpPr>
          <p:nvPr>
            <p:ph type="subTitle" idx="1"/>
          </p:nvPr>
        </p:nvSpPr>
        <p:spPr>
          <a:xfrm>
            <a:off x="1371600" y="3009900"/>
            <a:ext cx="6400800" cy="1752600"/>
          </a:xfrm>
        </p:spPr>
        <p:txBody>
          <a:bodyPr/>
          <a:lstStyle/>
          <a:p>
            <a:endParaRPr lang="en-US"/>
          </a:p>
        </p:txBody>
      </p:sp>
    </p:spTree>
    <p:extLst>
      <p:ext uri="{BB962C8B-B14F-4D97-AF65-F5344CB8AC3E}">
        <p14:creationId xmlns:p14="http://schemas.microsoft.com/office/powerpoint/2010/main" val="431079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19C03D2-D428-4A0E-93AA-C6D9E1E386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9020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60ED629-8EC1-4FE4-A3E7-7612C34F1D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322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atin typeface="Arial" pitchFamily="34" charset="0"/>
                <a:cs typeface="Arial"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2209800"/>
            <a:ext cx="8229600" cy="4325112"/>
          </a:xfrm>
        </p:spPr>
        <p:txBody>
          <a:bodyPr/>
          <a:lstStyle>
            <a:lvl1pPr>
              <a:buClr>
                <a:schemeClr val="tx1">
                  <a:lumMod val="65000"/>
                  <a:lumOff val="35000"/>
                </a:schemeClr>
              </a:buClr>
              <a:defRPr>
                <a:solidFill>
                  <a:schemeClr val="tx1">
                    <a:lumMod val="65000"/>
                    <a:lumOff val="35000"/>
                  </a:schemeClr>
                </a:solidFill>
                <a:latin typeface="Arial" pitchFamily="34" charset="0"/>
                <a:cs typeface="Arial" pitchFamily="34" charset="0"/>
              </a:defRPr>
            </a:lvl1pPr>
            <a:lvl2pPr>
              <a:defRPr>
                <a:latin typeface="Arial" pitchFamily="34" charset="0"/>
                <a:cs typeface="Arial" pitchFamily="34" charset="0"/>
              </a:defRPr>
            </a:lvl2pPr>
            <a:lvl3pPr>
              <a:defRPr>
                <a:solidFill>
                  <a:schemeClr val="accent1">
                    <a:lumMod val="75000"/>
                  </a:schemeClr>
                </a:solidFill>
                <a:latin typeface="Arial" pitchFamily="34" charset="0"/>
                <a:cs typeface="Arial" pitchFamily="34" charset="0"/>
              </a:defRPr>
            </a:lvl3pPr>
            <a:lvl4pPr>
              <a:defRPr>
                <a:solidFill>
                  <a:schemeClr val="accent1">
                    <a:lumMod val="75000"/>
                  </a:schemeClr>
                </a:solidFill>
                <a:latin typeface="Arial" pitchFamily="34" charset="0"/>
                <a:cs typeface="Arial" pitchFamily="34" charset="0"/>
              </a:defRPr>
            </a:lvl4pPr>
            <a:lvl5pPr>
              <a:buClr>
                <a:schemeClr val="tx1">
                  <a:lumMod val="65000"/>
                  <a:lumOff val="35000"/>
                </a:schemeClr>
              </a:buClr>
              <a:defRPr>
                <a:solidFill>
                  <a:schemeClr val="tx1">
                    <a:lumMod val="65000"/>
                    <a:lumOff val="35000"/>
                  </a:schemeClr>
                </a:solidFill>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5BFDA9EE-8D48-4C7A-9C2A-8D9412115B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5BFDA9EE-8D48-4C7A-9C2A-8D9412115B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endParaRPr lang="en-US" dirty="0"/>
          </a:p>
        </p:txBody>
      </p:sp>
      <p:sp>
        <p:nvSpPr>
          <p:cNvPr id="27" name="Slide Number Placeholder 26"/>
          <p:cNvSpPr>
            <a:spLocks noGrp="1"/>
          </p:cNvSpPr>
          <p:nvPr>
            <p:ph type="sldNum" sz="quarter" idx="11"/>
          </p:nvPr>
        </p:nvSpPr>
        <p:spPr>
          <a:xfrm>
            <a:off x="8174736" y="2272"/>
            <a:ext cx="762000" cy="365760"/>
          </a:xfrm>
          <a:prstGeom prst="rect">
            <a:avLst/>
          </a:prstGeom>
        </p:spPr>
        <p:txBody>
          <a:bodyPr rtlCol="0"/>
          <a:lstStyle/>
          <a:p>
            <a:fld id="{5BFDA9EE-8D48-4C7A-9C2A-8D9412115BCC}" type="slidenum">
              <a:rPr lang="en-US" smtClean="0"/>
              <a:pPr/>
              <a:t>‹#›</a:t>
            </a:fld>
            <a:endParaRPr lang="en-US" dirty="0"/>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a:prstGeom prst="rect">
            <a:avLst/>
          </a:prstGeom>
        </p:spPr>
        <p:txBody>
          <a:bodyPr/>
          <a:lstStyle/>
          <a:p>
            <a:endParaRPr lang="en-US" dirty="0"/>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a:prstGeom prst="rect">
            <a:avLst/>
          </a:prstGeom>
        </p:spPr>
        <p:txBody>
          <a:bodyPr/>
          <a:lstStyle/>
          <a:p>
            <a:fld id="{5BFDA9EE-8D48-4C7A-9C2A-8D9412115B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endParaRPr lang="en-US" dirty="0"/>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174736" y="2272"/>
            <a:ext cx="762000" cy="365760"/>
          </a:xfrm>
          <a:prstGeom prst="rect">
            <a:avLst/>
          </a:prstGeom>
        </p:spPr>
        <p:txBody>
          <a:bodyPr/>
          <a:lstStyle/>
          <a:p>
            <a:fld id="{5BFDA9EE-8D48-4C7A-9C2A-8D9412115B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5BFDA9EE-8D48-4C7A-9C2A-8D9412115B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5BFDA9EE-8D48-4C7A-9C2A-8D9412115B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4" name="Rectangle 23"/>
          <p:cNvSpPr/>
          <p:nvPr userDrawn="1"/>
        </p:nvSpPr>
        <p:spPr>
          <a:xfrm flipV="1">
            <a:off x="5334000" y="2193983"/>
            <a:ext cx="3309068" cy="9201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userDrawn="1"/>
        </p:nvSpPr>
        <p:spPr>
          <a:xfrm flipV="1">
            <a:off x="5334000" y="2122599"/>
            <a:ext cx="3309068" cy="4780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userDrawn="1"/>
        </p:nvSpPr>
        <p:spPr>
          <a:xfrm flipV="1">
            <a:off x="4191000" y="2146183"/>
            <a:ext cx="1742325" cy="4780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userDrawn="1"/>
        </p:nvSpPr>
        <p:spPr>
          <a:xfrm flipV="1">
            <a:off x="5083555" y="2207004"/>
            <a:ext cx="1742325" cy="4780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42" name="Rounded Rectangle 41"/>
          <p:cNvSpPr/>
          <p:nvPr userDrawn="1"/>
        </p:nvSpPr>
        <p:spPr bwMode="white">
          <a:xfrm>
            <a:off x="6814564" y="2857848"/>
            <a:ext cx="1418171" cy="4780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3" name="Rectangle 42"/>
          <p:cNvSpPr/>
          <p:nvPr userDrawn="1"/>
        </p:nvSpPr>
        <p:spPr>
          <a:xfrm>
            <a:off x="533400" y="2041583"/>
            <a:ext cx="8103835" cy="11700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5" name="Rectangle 44"/>
          <p:cNvSpPr/>
          <p:nvPr userDrawn="1"/>
        </p:nvSpPr>
        <p:spPr>
          <a:xfrm flipV="1">
            <a:off x="6019800" y="2041583"/>
            <a:ext cx="2419407" cy="11904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41" name="Picture 4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72400" y="6049586"/>
            <a:ext cx="1267405" cy="732213"/>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lumMod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lumMod val="75000"/>
            </a:schemeClr>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lumMod val="65000"/>
              <a:lumOff val="3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cssle@air.org" TargetMode="External"/><Relationship Id="rId2" Type="http://schemas.openxmlformats.org/officeDocument/2006/relationships/hyperlink" Target="mailto:sssta@air.or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ssta@air.or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ssta@air.org"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afesupportivelearning.ed.gov/" TargetMode="External"/><Relationship Id="rId5" Type="http://schemas.openxmlformats.org/officeDocument/2006/relationships/hyperlink" Target="http://ssdcop.neglected-delinquent.org/" TargetMode="External"/><Relationship Id="rId4" Type="http://schemas.openxmlformats.org/officeDocument/2006/relationships/hyperlink" Target="http://www.juvenilejustice-tta.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ssta@air.org"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ric-zai-inc.com/Publications/cops-w0701-pub.pdf" TargetMode="External"/><Relationship Id="rId2" Type="http://schemas.openxmlformats.org/officeDocument/2006/relationships/hyperlink" Target="http://www.nasro.org/sites/default/files/pdf_files/NASRO_Protect_and_Educate.pdf" TargetMode="External"/><Relationship Id="rId1" Type="http://schemas.openxmlformats.org/officeDocument/2006/relationships/slideLayout" Target="../slideLayouts/slideLayout2.xml"/><Relationship Id="rId6" Type="http://schemas.openxmlformats.org/officeDocument/2006/relationships/hyperlink" Target="http://strategiesforyouth.org/sfysite/wp-content/uploads/2013/03/SFYReport_02-2013_rev.pdf" TargetMode="External"/><Relationship Id="rId5" Type="http://schemas.openxmlformats.org/officeDocument/2006/relationships/hyperlink" Target="http://www.theiacp.org/LinkClick.aspx?fileticket=Vy2Y7Xk815U" TargetMode="External"/><Relationship Id="rId4" Type="http://schemas.openxmlformats.org/officeDocument/2006/relationships/hyperlink" Target="http://www.nasro.org/class-train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304800" y="2895600"/>
            <a:ext cx="8534400" cy="1828800"/>
          </a:xfrm>
        </p:spPr>
        <p:txBody>
          <a:bodyPr>
            <a:noAutofit/>
          </a:bodyPr>
          <a:lstStyle/>
          <a:p>
            <a:pPr algn="ctr"/>
            <a:r>
              <a:rPr lang="en-US" sz="2700" b="1" dirty="0">
                <a:solidFill>
                  <a:schemeClr val="accent1">
                    <a:lumMod val="50000"/>
                  </a:schemeClr>
                </a:solidFill>
              </a:rPr>
              <a:t>Welcome to Today’s Supportive School Discipline Webinar Series Event!</a:t>
            </a:r>
            <a:br>
              <a:rPr lang="en-US" sz="2800" b="1" dirty="0">
                <a:solidFill>
                  <a:schemeClr val="accent1">
                    <a:lumMod val="50000"/>
                  </a:schemeClr>
                </a:solidFill>
              </a:rPr>
            </a:br>
            <a:br>
              <a:rPr lang="en-US" sz="2800" b="1" dirty="0">
                <a:solidFill>
                  <a:schemeClr val="accent1">
                    <a:lumMod val="50000"/>
                  </a:schemeClr>
                </a:solidFill>
              </a:rPr>
            </a:br>
            <a:br>
              <a:rPr lang="en-US" sz="2800" b="1" dirty="0">
                <a:solidFill>
                  <a:schemeClr val="accent1">
                    <a:lumMod val="50000"/>
                  </a:schemeClr>
                </a:solidFill>
              </a:rPr>
            </a:br>
            <a:r>
              <a:rPr lang="en-US" sz="3200" b="1" dirty="0">
                <a:solidFill>
                  <a:schemeClr val="accent1">
                    <a:lumMod val="50000"/>
                  </a:schemeClr>
                </a:solidFill>
              </a:rPr>
              <a:t>At the Intersection of School Safety and Supportive Discipline: Navigating the Roles and Responsibilities of School Resource Officers</a:t>
            </a:r>
            <a:br>
              <a:rPr lang="en-US" b="1" dirty="0">
                <a:solidFill>
                  <a:schemeClr val="accent1">
                    <a:lumMod val="50000"/>
                  </a:schemeClr>
                </a:solidFill>
              </a:rPr>
            </a:br>
            <a:br>
              <a:rPr lang="en-US" b="1" dirty="0">
                <a:solidFill>
                  <a:schemeClr val="accent1">
                    <a:lumMod val="50000"/>
                  </a:schemeClr>
                </a:solidFill>
              </a:rPr>
            </a:br>
            <a:br>
              <a:rPr lang="en-US" b="1" dirty="0">
                <a:solidFill>
                  <a:schemeClr val="accent1">
                    <a:lumMod val="50000"/>
                  </a:schemeClr>
                </a:solidFill>
              </a:rPr>
            </a:br>
            <a:endParaRPr lang="en-US" b="1" dirty="0">
              <a:solidFill>
                <a:schemeClr val="accent1">
                  <a:lumMod val="50000"/>
                </a:schemeClr>
              </a:solidFill>
            </a:endParaRPr>
          </a:p>
        </p:txBody>
      </p:sp>
      <p:sp>
        <p:nvSpPr>
          <p:cNvPr id="8195" name="Rectangle 2"/>
          <p:cNvSpPr>
            <a:spLocks noGrp="1" noChangeArrowheads="1"/>
          </p:cNvSpPr>
          <p:nvPr>
            <p:ph type="body" idx="1"/>
          </p:nvPr>
        </p:nvSpPr>
        <p:spPr>
          <a:xfrm>
            <a:off x="1295400" y="4724400"/>
            <a:ext cx="6629400" cy="1371600"/>
          </a:xfrm>
        </p:spPr>
        <p:txBody>
          <a:bodyPr/>
          <a:lstStyle/>
          <a:p>
            <a:pPr algn="ctr" eaLnBrk="1" hangingPunct="1">
              <a:spcBef>
                <a:spcPct val="0"/>
              </a:spcBef>
              <a:buFont typeface="Wingdings" pitchFamily="2" charset="2"/>
              <a:buNone/>
            </a:pPr>
            <a:endParaRPr lang="en-US" sz="2000" dirty="0">
              <a:solidFill>
                <a:schemeClr val="accent1">
                  <a:lumMod val="50000"/>
                </a:schemeClr>
              </a:solidFill>
            </a:endParaRPr>
          </a:p>
          <a:p>
            <a:pPr algn="ctr" eaLnBrk="1" hangingPunct="1">
              <a:spcBef>
                <a:spcPct val="0"/>
              </a:spcBef>
              <a:buFont typeface="Wingdings" pitchFamily="2" charset="2"/>
              <a:buNone/>
            </a:pPr>
            <a:r>
              <a:rPr lang="en-US" sz="2600" i="1" dirty="0">
                <a:solidFill>
                  <a:schemeClr val="accent1">
                    <a:lumMod val="50000"/>
                  </a:schemeClr>
                </a:solidFill>
              </a:rPr>
              <a:t>This event will start at 4:00 p.m. E.T.</a:t>
            </a:r>
          </a:p>
        </p:txBody>
      </p:sp>
      <p:sp>
        <p:nvSpPr>
          <p:cNvPr id="2" name="Rectangle 1"/>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0544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209800"/>
            <a:ext cx="8077200" cy="2438400"/>
          </a:xfrm>
        </p:spPr>
        <p:txBody>
          <a:bodyPr>
            <a:normAutofit fontScale="85000" lnSpcReduction="10000"/>
          </a:bodyPr>
          <a:lstStyle/>
          <a:p>
            <a:pPr marL="0" indent="0">
              <a:buNone/>
            </a:pPr>
            <a:endParaRPr lang="en-US" sz="2800" dirty="0"/>
          </a:p>
          <a:p>
            <a:pPr marL="0" indent="0">
              <a:buNone/>
            </a:pPr>
            <a:r>
              <a:rPr lang="en-US" sz="2800" dirty="0"/>
              <a:t>School Resource Officers are a group of highly trained members of the Rochester Police Department whose focus is delivery of effective and responsive law enforcement service concentrated on the prevention of youth related crime and reduction of youth violence.   </a:t>
            </a:r>
            <a:br>
              <a:rPr lang="en-US" sz="2800" dirty="0"/>
            </a:b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104" y="4495800"/>
            <a:ext cx="1434593" cy="173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914400"/>
            <a:ext cx="8229600" cy="1066800"/>
          </a:xfrm>
        </p:spPr>
        <p:txBody>
          <a:bodyPr>
            <a:noAutofit/>
          </a:bodyPr>
          <a:lstStyle/>
          <a:p>
            <a:r>
              <a:rPr lang="en-US" sz="3600" b="1" dirty="0"/>
              <a:t>School Resource Officer’s </a:t>
            </a:r>
            <a:br>
              <a:rPr lang="en-US" sz="3600" b="1" dirty="0"/>
            </a:br>
            <a:r>
              <a:rPr lang="en-US" sz="3600" b="1" dirty="0"/>
              <a:t>Mission Statement</a:t>
            </a:r>
          </a:p>
        </p:txBody>
      </p:sp>
      <p:sp>
        <p:nvSpPr>
          <p:cNvPr id="10" name="Rectangle 9"/>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10</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740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38400"/>
            <a:ext cx="8077200" cy="2514600"/>
          </a:xfrm>
        </p:spPr>
        <p:txBody>
          <a:bodyPr>
            <a:normAutofit lnSpcReduction="10000"/>
          </a:bodyPr>
          <a:lstStyle/>
          <a:p>
            <a:pPr marL="0" indent="0">
              <a:buNone/>
            </a:pPr>
            <a:r>
              <a:rPr lang="en-US" sz="2400" dirty="0">
                <a:solidFill>
                  <a:schemeClr val="tx1">
                    <a:lumMod val="75000"/>
                    <a:lumOff val="25000"/>
                  </a:schemeClr>
                </a:solidFill>
                <a:ea typeface="+mj-ea"/>
                <a:cs typeface="+mj-cs"/>
              </a:rPr>
              <a:t>To promote a safe learning environment for our students and staff, while building relationships by enhancing communication through positive interaction. We will provide educational understanding of laws as they relate to the community through classroom instruction, thereby cultivating good citizenship and respect for people and property.</a:t>
            </a:r>
            <a:endParaRPr lang="en-US" dirty="0">
              <a:solidFill>
                <a:schemeClr val="tx1">
                  <a:lumMod val="75000"/>
                  <a:lumOff val="25000"/>
                </a:schemeClr>
              </a:solidFill>
            </a:endParaRPr>
          </a:p>
        </p:txBody>
      </p:sp>
      <p:sp>
        <p:nvSpPr>
          <p:cNvPr id="2" name="Title 1"/>
          <p:cNvSpPr>
            <a:spLocks noGrp="1"/>
          </p:cNvSpPr>
          <p:nvPr>
            <p:ph type="title"/>
          </p:nvPr>
        </p:nvSpPr>
        <p:spPr>
          <a:xfrm>
            <a:off x="523026" y="914400"/>
            <a:ext cx="8229600" cy="990600"/>
          </a:xfrm>
        </p:spPr>
        <p:txBody>
          <a:bodyPr>
            <a:normAutofit fontScale="90000"/>
          </a:bodyPr>
          <a:lstStyle/>
          <a:p>
            <a:r>
              <a:rPr lang="en-US" b="1" dirty="0"/>
              <a:t>School Resource Officer’s Vision and Goal</a:t>
            </a:r>
          </a:p>
        </p:txBody>
      </p:sp>
      <p:sp>
        <p:nvSpPr>
          <p:cNvPr id="6" name="Rectangle 5"/>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11</a:t>
            </a:fld>
            <a:endParaRPr lang="en-US" sz="1400"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792" y="4800600"/>
            <a:ext cx="1434593" cy="173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31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3048000" y="3097808"/>
            <a:ext cx="2881009" cy="2362200"/>
          </a:xfrm>
          <a:custGeom>
            <a:avLst/>
            <a:gdLst>
              <a:gd name="T0" fmla="*/ 1600200 w 21600"/>
              <a:gd name="T1" fmla="*/ 0 h 21600"/>
              <a:gd name="T2" fmla="*/ 0 w 21600"/>
              <a:gd name="T3" fmla="*/ 1850623 h 21600"/>
              <a:gd name="T4" fmla="*/ 1600200 w 21600"/>
              <a:gd name="T5" fmla="*/ 2220652 h 21600"/>
              <a:gd name="T6" fmla="*/ 3200400 w 21600"/>
              <a:gd name="T7" fmla="*/ 1850623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b="1" dirty="0">
              <a:solidFill>
                <a:srgbClr val="000000"/>
              </a:solidFill>
            </a:endParaRPr>
          </a:p>
        </p:txBody>
      </p:sp>
      <p:pic>
        <p:nvPicPr>
          <p:cNvPr id="13319" name="Picture 7" descr="edcpflsh"/>
          <p:cNvPicPr>
            <a:picLocks noGrp="1" noChangeAspect="1" noChangeArrowheads="1" noCrop="1"/>
          </p:cNvPicPr>
          <p:nvPr>
            <p:ph/>
          </p:nvPr>
        </p:nvPicPr>
        <p:blipFill>
          <a:blip r:embed="rId2">
            <a:extLst>
              <a:ext uri="{28A0092B-C50C-407E-A947-70E740481C1C}">
                <a14:useLocalDpi xmlns:a14="http://schemas.microsoft.com/office/drawing/2010/main" val="0"/>
              </a:ext>
            </a:extLst>
          </a:blip>
          <a:srcRect/>
          <a:stretch>
            <a:fillRect/>
          </a:stretch>
        </p:blipFill>
        <p:spPr>
          <a:xfrm>
            <a:off x="6400801" y="3038226"/>
            <a:ext cx="1447800" cy="1686173"/>
          </a:xfrm>
          <a:noFill/>
        </p:spPr>
      </p:pic>
      <p:sp>
        <p:nvSpPr>
          <p:cNvPr id="2" name="Rectangle 1"/>
          <p:cNvSpPr/>
          <p:nvPr/>
        </p:nvSpPr>
        <p:spPr>
          <a:xfrm>
            <a:off x="2454564" y="2524780"/>
            <a:ext cx="4251036" cy="523220"/>
          </a:xfrm>
          <a:prstGeom prst="rect">
            <a:avLst/>
          </a:prstGeom>
          <a:noFill/>
        </p:spPr>
        <p:txBody>
          <a:bodyPr wrap="none" lIns="91440" tIns="45720" rIns="91440" bIns="45720">
            <a:spAutoFit/>
          </a:bodyPr>
          <a:lstStyle/>
          <a:p>
            <a:pPr algn="ctr"/>
            <a:r>
              <a:rPr lang="en-US" sz="2800" b="1" kern="10" cap="all" spc="0"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Arial Black"/>
              </a:rPr>
              <a:t>LAW Enforcement</a:t>
            </a:r>
            <a:endParaRPr lang="en-US" sz="2800" b="1" cap="all" spc="0"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p:txBody>
      </p:sp>
      <p:sp>
        <p:nvSpPr>
          <p:cNvPr id="3" name="Rectangle 2"/>
          <p:cNvSpPr/>
          <p:nvPr/>
        </p:nvSpPr>
        <p:spPr>
          <a:xfrm>
            <a:off x="201977" y="4859010"/>
            <a:ext cx="2693623" cy="523220"/>
          </a:xfrm>
          <a:prstGeom prst="rect">
            <a:avLst/>
          </a:prstGeom>
          <a:noFill/>
        </p:spPr>
        <p:txBody>
          <a:bodyPr wrap="none" lIns="91440" tIns="45720" rIns="91440" bIns="45720">
            <a:spAutoFit/>
          </a:bodyPr>
          <a:lstStyle/>
          <a:p>
            <a:pPr algn="ctr"/>
            <a:r>
              <a:rPr lang="en-US" sz="2800" b="1" kern="10" cap="all" spc="0"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Arial Black"/>
              </a:rPr>
              <a:t>Counselor</a:t>
            </a:r>
            <a:endParaRPr lang="en-US" sz="2800" b="1" cap="all" spc="0"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p:txBody>
      </p:sp>
      <p:sp>
        <p:nvSpPr>
          <p:cNvPr id="4" name="Rectangle 3"/>
          <p:cNvSpPr/>
          <p:nvPr/>
        </p:nvSpPr>
        <p:spPr>
          <a:xfrm>
            <a:off x="6248400" y="4810780"/>
            <a:ext cx="2286000" cy="523220"/>
          </a:xfrm>
          <a:prstGeom prst="rect">
            <a:avLst/>
          </a:prstGeom>
          <a:noFill/>
        </p:spPr>
        <p:txBody>
          <a:bodyPr wrap="square" lIns="91440" tIns="45720" rIns="91440" bIns="45720">
            <a:spAutoFit/>
          </a:bodyPr>
          <a:lstStyle/>
          <a:p>
            <a:pPr algn="ctr"/>
            <a:r>
              <a:rPr lang="en-US" sz="2800" b="1" kern="10" cap="all" spc="0"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Arial Black"/>
              </a:rPr>
              <a:t>TEACHER</a:t>
            </a:r>
            <a:endParaRPr lang="en-US" sz="2800" b="1" cap="all" spc="0"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07" y="2981980"/>
            <a:ext cx="110179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914400"/>
            <a:ext cx="7924800" cy="1077218"/>
          </a:xfrm>
          <a:prstGeom prst="rect">
            <a:avLst/>
          </a:prstGeom>
          <a:noFill/>
        </p:spPr>
        <p:txBody>
          <a:bodyPr wrap="square" rtlCol="0">
            <a:spAutoFit/>
          </a:bodyPr>
          <a:lstStyle/>
          <a:p>
            <a:r>
              <a:rPr lang="en-US" sz="3200" b="1" dirty="0">
                <a:solidFill>
                  <a:schemeClr val="accent1">
                    <a:lumMod val="50000"/>
                  </a:schemeClr>
                </a:solidFill>
                <a:latin typeface="Arial" pitchFamily="34" charset="0"/>
                <a:cs typeface="Arial" pitchFamily="34" charset="0"/>
              </a:rPr>
              <a:t>NASRO: School Resource Officer Triad Concept</a:t>
            </a:r>
          </a:p>
        </p:txBody>
      </p:sp>
      <p:sp>
        <p:nvSpPr>
          <p:cNvPr id="11" name="Rectangle 10"/>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12</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84398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style.rotation</p:attrName>
                                        </p:attrNameLst>
                                      </p:cBhvr>
                                      <p:tavLst>
                                        <p:tav tm="0">
                                          <p:val>
                                            <p:fltVal val="360"/>
                                          </p:val>
                                        </p:tav>
                                        <p:tav tm="100000">
                                          <p:val>
                                            <p:fltVal val="0"/>
                                          </p:val>
                                        </p:tav>
                                      </p:tavLst>
                                    </p:anim>
                                    <p:animEffect transition="in" filter="fade">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457200" y="1928763"/>
            <a:ext cx="8153400" cy="4741882"/>
          </a:xfrm>
        </p:spPr>
        <p:txBody>
          <a:bodyPr/>
          <a:lstStyle/>
          <a:p>
            <a:pPr eaLnBrk="1" hangingPunct="1">
              <a:lnSpc>
                <a:spcPct val="90000"/>
              </a:lnSpc>
              <a:buFontTx/>
              <a:buNone/>
            </a:pPr>
            <a:endParaRPr lang="en-US" sz="2000" dirty="0">
              <a:solidFill>
                <a:schemeClr val="bg1">
                  <a:lumMod val="50000"/>
                </a:schemeClr>
              </a:solidFill>
              <a:latin typeface="Arial" pitchFamily="34" charset="0"/>
              <a:cs typeface="Arial" pitchFamily="34" charset="0"/>
            </a:endParaRPr>
          </a:p>
          <a:p>
            <a:pPr eaLnBrk="1" hangingPunct="1">
              <a:lnSpc>
                <a:spcPct val="90000"/>
              </a:lnSpc>
            </a:pPr>
            <a:endParaRPr lang="en-US" sz="2000" dirty="0">
              <a:solidFill>
                <a:schemeClr val="bg1">
                  <a:lumMod val="50000"/>
                </a:schemeClr>
              </a:solidFill>
              <a:latin typeface="Arial" pitchFamily="34" charset="0"/>
              <a:cs typeface="Arial" pitchFamily="34" charset="0"/>
            </a:endParaRPr>
          </a:p>
          <a:p>
            <a:pPr eaLnBrk="1" hangingPunct="1">
              <a:lnSpc>
                <a:spcPct val="90000"/>
              </a:lnSpc>
              <a:buClr>
                <a:schemeClr val="accent2">
                  <a:lumMod val="75000"/>
                </a:schemeClr>
              </a:buClr>
              <a:buFont typeface="Wingdings" pitchFamily="2" charset="2"/>
              <a:buChar char="§"/>
            </a:pPr>
            <a:r>
              <a:rPr lang="en-US" sz="2000" dirty="0">
                <a:solidFill>
                  <a:schemeClr val="tx1">
                    <a:lumMod val="75000"/>
                    <a:lumOff val="25000"/>
                  </a:schemeClr>
                </a:solidFill>
                <a:latin typeface="Arial" pitchFamily="34" charset="0"/>
                <a:cs typeface="Arial" pitchFamily="34" charset="0"/>
              </a:rPr>
              <a:t>A </a:t>
            </a:r>
            <a:r>
              <a:rPr lang="en-US" sz="2000" b="1" dirty="0">
                <a:solidFill>
                  <a:schemeClr val="tx1">
                    <a:lumMod val="75000"/>
                    <a:lumOff val="25000"/>
                  </a:schemeClr>
                </a:solidFill>
                <a:latin typeface="Arial" pitchFamily="34" charset="0"/>
                <a:cs typeface="Arial" pitchFamily="34" charset="0"/>
              </a:rPr>
              <a:t>classroom resource </a:t>
            </a:r>
            <a:r>
              <a:rPr lang="en-US" sz="2000" dirty="0">
                <a:solidFill>
                  <a:schemeClr val="tx1">
                    <a:lumMod val="75000"/>
                    <a:lumOff val="25000"/>
                  </a:schemeClr>
                </a:solidFill>
                <a:latin typeface="Arial" pitchFamily="34" charset="0"/>
                <a:cs typeface="Arial" pitchFamily="34" charset="0"/>
              </a:rPr>
              <a:t>for </a:t>
            </a:r>
            <a:r>
              <a:rPr lang="en-US" sz="2000" b="1" u="sng" dirty="0">
                <a:solidFill>
                  <a:schemeClr val="tx1">
                    <a:lumMod val="75000"/>
                    <a:lumOff val="25000"/>
                  </a:schemeClr>
                </a:solidFill>
                <a:latin typeface="Arial" pitchFamily="34" charset="0"/>
                <a:cs typeface="Arial" pitchFamily="34" charset="0"/>
              </a:rPr>
              <a:t>instruction</a:t>
            </a:r>
            <a:r>
              <a:rPr lang="en-US" sz="2000" dirty="0">
                <a:solidFill>
                  <a:schemeClr val="tx1">
                    <a:lumMod val="75000"/>
                    <a:lumOff val="25000"/>
                  </a:schemeClr>
                </a:solidFill>
                <a:latin typeface="Arial" pitchFamily="34" charset="0"/>
                <a:cs typeface="Arial" pitchFamily="34" charset="0"/>
              </a:rPr>
              <a:t> in the following areas: law related education, violence diffusion, safety programs, alcohol and drug prevention, crime prevention, and other areas. </a:t>
            </a:r>
          </a:p>
          <a:p>
            <a:pPr marL="109728" indent="0" eaLnBrk="1" hangingPunct="1">
              <a:lnSpc>
                <a:spcPct val="90000"/>
              </a:lnSpc>
              <a:buNone/>
            </a:pPr>
            <a:endParaRPr lang="en-US" sz="2000" dirty="0">
              <a:solidFill>
                <a:schemeClr val="tx1">
                  <a:lumMod val="75000"/>
                  <a:lumOff val="25000"/>
                </a:schemeClr>
              </a:solidFill>
              <a:latin typeface="Arial" pitchFamily="34" charset="0"/>
              <a:cs typeface="Arial" pitchFamily="34" charset="0"/>
            </a:endParaRPr>
          </a:p>
          <a:p>
            <a:pPr eaLnBrk="1" hangingPunct="1">
              <a:lnSpc>
                <a:spcPct val="90000"/>
              </a:lnSpc>
              <a:buClr>
                <a:schemeClr val="accent2">
                  <a:lumMod val="75000"/>
                </a:schemeClr>
              </a:buClr>
              <a:buFont typeface="Wingdings" pitchFamily="2" charset="2"/>
              <a:buChar char="§"/>
            </a:pPr>
            <a:r>
              <a:rPr lang="en-US" sz="2000" dirty="0">
                <a:solidFill>
                  <a:schemeClr val="tx1">
                    <a:lumMod val="75000"/>
                    <a:lumOff val="25000"/>
                  </a:schemeClr>
                </a:solidFill>
                <a:latin typeface="Arial" pitchFamily="34" charset="0"/>
                <a:cs typeface="Arial" pitchFamily="34" charset="0"/>
              </a:rPr>
              <a:t>A </a:t>
            </a:r>
            <a:r>
              <a:rPr lang="en-US" sz="2000" b="1" dirty="0">
                <a:solidFill>
                  <a:schemeClr val="tx1">
                    <a:lumMod val="75000"/>
                    <a:lumOff val="25000"/>
                  </a:schemeClr>
                </a:solidFill>
                <a:latin typeface="Arial" pitchFamily="34" charset="0"/>
                <a:cs typeface="Arial" pitchFamily="34" charset="0"/>
              </a:rPr>
              <a:t>resource to parents, teachers and students </a:t>
            </a:r>
            <a:r>
              <a:rPr lang="en-US" sz="2000" dirty="0">
                <a:solidFill>
                  <a:schemeClr val="tx1">
                    <a:lumMod val="75000"/>
                    <a:lumOff val="25000"/>
                  </a:schemeClr>
                </a:solidFill>
                <a:latin typeface="Arial" pitchFamily="34" charset="0"/>
                <a:cs typeface="Arial" pitchFamily="34" charset="0"/>
              </a:rPr>
              <a:t>for </a:t>
            </a:r>
            <a:r>
              <a:rPr lang="en-US" sz="2000" b="1" u="sng" dirty="0">
                <a:solidFill>
                  <a:schemeClr val="tx1">
                    <a:lumMod val="75000"/>
                    <a:lumOff val="25000"/>
                  </a:schemeClr>
                </a:solidFill>
                <a:latin typeface="Arial" pitchFamily="34" charset="0"/>
                <a:cs typeface="Arial" pitchFamily="34" charset="0"/>
              </a:rPr>
              <a:t>informal counseling conferences </a:t>
            </a:r>
            <a:r>
              <a:rPr lang="en-US" sz="2000" dirty="0">
                <a:solidFill>
                  <a:schemeClr val="tx1">
                    <a:lumMod val="75000"/>
                    <a:lumOff val="25000"/>
                  </a:schemeClr>
                </a:solidFill>
                <a:latin typeface="Arial" pitchFamily="34" charset="0"/>
                <a:cs typeface="Arial" pitchFamily="34" charset="0"/>
              </a:rPr>
              <a:t>on an individual basis, dealing with individual problems or questions.</a:t>
            </a:r>
            <a:br>
              <a:rPr lang="en-US" sz="2000" dirty="0">
                <a:solidFill>
                  <a:schemeClr val="tx1">
                    <a:lumMod val="75000"/>
                    <a:lumOff val="25000"/>
                  </a:schemeClr>
                </a:solidFill>
                <a:latin typeface="Arial" pitchFamily="34" charset="0"/>
                <a:cs typeface="Arial" pitchFamily="34" charset="0"/>
              </a:rPr>
            </a:br>
            <a:endParaRPr lang="en-US" sz="2000" dirty="0">
              <a:solidFill>
                <a:schemeClr val="tx1">
                  <a:lumMod val="75000"/>
                  <a:lumOff val="25000"/>
                </a:schemeClr>
              </a:solidFill>
              <a:latin typeface="Arial" pitchFamily="34" charset="0"/>
              <a:cs typeface="Arial" pitchFamily="34" charset="0"/>
            </a:endParaRPr>
          </a:p>
          <a:p>
            <a:pPr eaLnBrk="1" hangingPunct="1">
              <a:lnSpc>
                <a:spcPct val="90000"/>
              </a:lnSpc>
              <a:buClr>
                <a:schemeClr val="accent2">
                  <a:lumMod val="75000"/>
                </a:schemeClr>
              </a:buClr>
              <a:buFont typeface="Wingdings" pitchFamily="2" charset="2"/>
              <a:buChar char="§"/>
            </a:pPr>
            <a:r>
              <a:rPr lang="en-US" sz="2000" dirty="0">
                <a:solidFill>
                  <a:schemeClr val="tx1">
                    <a:lumMod val="75000"/>
                    <a:lumOff val="25000"/>
                  </a:schemeClr>
                </a:solidFill>
                <a:latin typeface="Arial" pitchFamily="34" charset="0"/>
                <a:cs typeface="Arial" pitchFamily="34" charset="0"/>
              </a:rPr>
              <a:t>A </a:t>
            </a:r>
            <a:r>
              <a:rPr lang="en-US" sz="2000" b="1" u="sng" dirty="0">
                <a:solidFill>
                  <a:schemeClr val="tx1">
                    <a:lumMod val="75000"/>
                    <a:lumOff val="25000"/>
                  </a:schemeClr>
                </a:solidFill>
                <a:latin typeface="Arial" pitchFamily="34" charset="0"/>
                <a:cs typeface="Arial" pitchFamily="34" charset="0"/>
              </a:rPr>
              <a:t>visible, active law enforcement figure </a:t>
            </a:r>
            <a:r>
              <a:rPr lang="en-US" sz="2000" dirty="0">
                <a:solidFill>
                  <a:schemeClr val="tx1">
                    <a:lumMod val="75000"/>
                    <a:lumOff val="25000"/>
                  </a:schemeClr>
                </a:solidFill>
                <a:latin typeface="Arial" pitchFamily="34" charset="0"/>
                <a:cs typeface="Arial" pitchFamily="34" charset="0"/>
              </a:rPr>
              <a:t>on campus that can assist in dealing with any law enforcement issues. </a:t>
            </a:r>
          </a:p>
          <a:p>
            <a:pPr eaLnBrk="1" hangingPunct="1">
              <a:lnSpc>
                <a:spcPct val="90000"/>
              </a:lnSpc>
            </a:pPr>
            <a:endParaRPr lang="en-US" sz="2000" dirty="0">
              <a:solidFill>
                <a:schemeClr val="bg1">
                  <a:lumMod val="50000"/>
                </a:schemeClr>
              </a:solidFill>
              <a:latin typeface="Arial" pitchFamily="34" charset="0"/>
              <a:cs typeface="Arial" pitchFamily="34" charset="0"/>
            </a:endParaRPr>
          </a:p>
        </p:txBody>
      </p:sp>
      <p:pic>
        <p:nvPicPr>
          <p:cNvPr id="9221" name="Picture 5" descr="patc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1" y="5638800"/>
            <a:ext cx="753374" cy="914400"/>
          </a:xfrm>
          <a:noFill/>
        </p:spPr>
      </p:pic>
      <p:sp>
        <p:nvSpPr>
          <p:cNvPr id="4" name="TextBox 3"/>
          <p:cNvSpPr txBox="1"/>
          <p:nvPr/>
        </p:nvSpPr>
        <p:spPr>
          <a:xfrm>
            <a:off x="609600" y="762000"/>
            <a:ext cx="8077200" cy="1323439"/>
          </a:xfrm>
          <a:prstGeom prst="rect">
            <a:avLst/>
          </a:prstGeom>
          <a:noFill/>
        </p:spPr>
        <p:txBody>
          <a:bodyPr wrap="square" rtlCol="0">
            <a:spAutoFit/>
          </a:bodyPr>
          <a:lstStyle/>
          <a:p>
            <a:r>
              <a:rPr lang="en-US" sz="4000" b="1" dirty="0">
                <a:solidFill>
                  <a:schemeClr val="accent1">
                    <a:lumMod val="50000"/>
                  </a:schemeClr>
                </a:solidFill>
                <a:latin typeface="Arial" pitchFamily="34" charset="0"/>
                <a:cs typeface="Arial" pitchFamily="34" charset="0"/>
              </a:rPr>
              <a:t>Role of School Resource Officers</a:t>
            </a:r>
          </a:p>
        </p:txBody>
      </p:sp>
      <p:sp>
        <p:nvSpPr>
          <p:cNvPr id="8" name="Rectangle 7"/>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13</a:t>
            </a:fld>
            <a:endParaRPr lang="en-US" sz="1400" dirty="0">
              <a:solidFill>
                <a:schemeClr val="bg1"/>
              </a:solidFill>
              <a:latin typeface="Arial" pitchFamily="34" charset="0"/>
              <a:cs typeface="Arial" pitchFamily="34" charset="0"/>
            </a:endParaRPr>
          </a:p>
        </p:txBody>
      </p:sp>
      <p:sp>
        <p:nvSpPr>
          <p:cNvPr id="9" name="Rectangle 8"/>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1</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327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2000"/>
                                        <p:tgtEl>
                                          <p:spTgt spid="9221"/>
                                        </p:tgtEl>
                                      </p:cBhvr>
                                    </p:animEffect>
                                    <p:anim calcmode="lin" valueType="num">
                                      <p:cBhvr>
                                        <p:cTn id="8" dur="2000" fill="hold"/>
                                        <p:tgtEl>
                                          <p:spTgt spid="9221"/>
                                        </p:tgtEl>
                                        <p:attrNameLst>
                                          <p:attrName>style.rotation</p:attrName>
                                        </p:attrNameLst>
                                      </p:cBhvr>
                                      <p:tavLst>
                                        <p:tav tm="0">
                                          <p:val>
                                            <p:fltVal val="720"/>
                                          </p:val>
                                        </p:tav>
                                        <p:tav tm="100000">
                                          <p:val>
                                            <p:fltVal val="0"/>
                                          </p:val>
                                        </p:tav>
                                      </p:tavLst>
                                    </p:anim>
                                    <p:anim calcmode="lin" valueType="num">
                                      <p:cBhvr>
                                        <p:cTn id="9" dur="2000" fill="hold"/>
                                        <p:tgtEl>
                                          <p:spTgt spid="9221"/>
                                        </p:tgtEl>
                                        <p:attrNameLst>
                                          <p:attrName>ppt_h</p:attrName>
                                        </p:attrNameLst>
                                      </p:cBhvr>
                                      <p:tavLst>
                                        <p:tav tm="0">
                                          <p:val>
                                            <p:fltVal val="0"/>
                                          </p:val>
                                        </p:tav>
                                        <p:tav tm="100000">
                                          <p:val>
                                            <p:strVal val="#ppt_h"/>
                                          </p:val>
                                        </p:tav>
                                      </p:tavLst>
                                    </p:anim>
                                    <p:anim calcmode="lin" valueType="num">
                                      <p:cBhvr>
                                        <p:cTn id="10" dur="2000" fill="hold"/>
                                        <p:tgtEl>
                                          <p:spTgt spid="922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5" presetClass="entr" presetSubtype="0" fill="hold" grpId="0" nodeType="afterEffect">
                                  <p:stCondLst>
                                    <p:cond delay="0"/>
                                  </p:stCondLst>
                                  <p:childTnLst>
                                    <p:set>
                                      <p:cBhvr>
                                        <p:cTn id="13" dur="1" fill="hold">
                                          <p:stCondLst>
                                            <p:cond delay="0"/>
                                          </p:stCondLst>
                                        </p:cTn>
                                        <p:tgtEl>
                                          <p:spTgt spid="9218">
                                            <p:txEl>
                                              <p:pRg st="2" end="2"/>
                                            </p:txEl>
                                          </p:spTgt>
                                        </p:tgtEl>
                                        <p:attrNameLst>
                                          <p:attrName>style.visibility</p:attrName>
                                        </p:attrNameLst>
                                      </p:cBhvr>
                                      <p:to>
                                        <p:strVal val="visible"/>
                                      </p:to>
                                    </p:set>
                                    <p:anim calcmode="lin" valueType="num">
                                      <p:cBhvr>
                                        <p:cTn id="14" dur="500" decel="50000" fill="hold">
                                          <p:stCondLst>
                                            <p:cond delay="0"/>
                                          </p:stCondLst>
                                        </p:cTn>
                                        <p:tgtEl>
                                          <p:spTgt spid="9218">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9218">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9218">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9218">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9218">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9218">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9218">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92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9218">
                                            <p:txEl>
                                              <p:pRg st="4" end="4"/>
                                            </p:txEl>
                                          </p:spTgt>
                                        </p:tgtEl>
                                        <p:attrNameLst>
                                          <p:attrName>style.visibility</p:attrName>
                                        </p:attrNameLst>
                                      </p:cBhvr>
                                      <p:to>
                                        <p:strVal val="visible"/>
                                      </p:to>
                                    </p:set>
                                    <p:anim calcmode="lin" valueType="num">
                                      <p:cBhvr>
                                        <p:cTn id="26" dur="500" decel="50000" fill="hold">
                                          <p:stCondLst>
                                            <p:cond delay="0"/>
                                          </p:stCondLst>
                                        </p:cTn>
                                        <p:tgtEl>
                                          <p:spTgt spid="9218">
                                            <p:txEl>
                                              <p:pRg st="4" end="4"/>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9218">
                                            <p:txEl>
                                              <p:pRg st="4" end="4"/>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9218">
                                            <p:txEl>
                                              <p:pRg st="4" end="4"/>
                                            </p:txEl>
                                          </p:spTgt>
                                        </p:tgtEl>
                                        <p:attrNameLst>
                                          <p:attrName>ppt_w</p:attrName>
                                        </p:attrNameLst>
                                      </p:cBhvr>
                                      <p:tavLst>
                                        <p:tav tm="0">
                                          <p:val>
                                            <p:strVal val="#ppt_w*.05"/>
                                          </p:val>
                                        </p:tav>
                                        <p:tav tm="100000">
                                          <p:val>
                                            <p:strVal val="#ppt_w"/>
                                          </p:val>
                                        </p:tav>
                                      </p:tavLst>
                                    </p:anim>
                                    <p:anim calcmode="lin" valueType="num">
                                      <p:cBhvr>
                                        <p:cTn id="29" dur="1000" fill="hold"/>
                                        <p:tgtEl>
                                          <p:spTgt spid="9218">
                                            <p:txEl>
                                              <p:pRg st="4" end="4"/>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9218">
                                            <p:txEl>
                                              <p:pRg st="4" end="4"/>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9218">
                                            <p:txEl>
                                              <p:pRg st="4" end="4"/>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9218">
                                            <p:txEl>
                                              <p:pRg st="4" end="4"/>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921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9218">
                                            <p:txEl>
                                              <p:pRg st="5" end="5"/>
                                            </p:txEl>
                                          </p:spTgt>
                                        </p:tgtEl>
                                        <p:attrNameLst>
                                          <p:attrName>style.visibility</p:attrName>
                                        </p:attrNameLst>
                                      </p:cBhvr>
                                      <p:to>
                                        <p:strVal val="visible"/>
                                      </p:to>
                                    </p:set>
                                    <p:anim calcmode="lin" valueType="num">
                                      <p:cBhvr>
                                        <p:cTn id="38" dur="500" decel="50000" fill="hold">
                                          <p:stCondLst>
                                            <p:cond delay="0"/>
                                          </p:stCondLst>
                                        </p:cTn>
                                        <p:tgtEl>
                                          <p:spTgt spid="9218">
                                            <p:txEl>
                                              <p:pRg st="5" end="5"/>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9218">
                                            <p:txEl>
                                              <p:pRg st="5" end="5"/>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9218">
                                            <p:txEl>
                                              <p:pRg st="5" end="5"/>
                                            </p:txEl>
                                          </p:spTgt>
                                        </p:tgtEl>
                                        <p:attrNameLst>
                                          <p:attrName>ppt_w</p:attrName>
                                        </p:attrNameLst>
                                      </p:cBhvr>
                                      <p:tavLst>
                                        <p:tav tm="0">
                                          <p:val>
                                            <p:strVal val="#ppt_w*.05"/>
                                          </p:val>
                                        </p:tav>
                                        <p:tav tm="100000">
                                          <p:val>
                                            <p:strVal val="#ppt_w"/>
                                          </p:val>
                                        </p:tav>
                                      </p:tavLst>
                                    </p:anim>
                                    <p:anim calcmode="lin" valueType="num">
                                      <p:cBhvr>
                                        <p:cTn id="41" dur="1000" fill="hold"/>
                                        <p:tgtEl>
                                          <p:spTgt spid="9218">
                                            <p:txEl>
                                              <p:pRg st="5" end="5"/>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9218">
                                            <p:txEl>
                                              <p:pRg st="5" end="5"/>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9218">
                                            <p:txEl>
                                              <p:pRg st="5" end="5"/>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9218">
                                            <p:txEl>
                                              <p:pRg st="5" end="5"/>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92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6550"/>
            <a:ext cx="9144000" cy="55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447" y="0"/>
            <a:ext cx="9144000" cy="1446550"/>
          </a:xfrm>
          <a:prstGeom prst="rect">
            <a:avLst/>
          </a:prstGeom>
          <a:solidFill>
            <a:schemeClr val="tx1"/>
          </a:solidFill>
        </p:spPr>
        <p:txBody>
          <a:bodyPr wrap="square" lIns="91440" tIns="45720" rIns="91440" bIns="45720">
            <a:spAutoFit/>
          </a:bodyPr>
          <a:lstStyle/>
          <a:p>
            <a:pPr algn="ctr"/>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Rochester Police Department School Resource Officer Program</a:t>
            </a:r>
          </a:p>
        </p:txBody>
      </p:sp>
      <p:sp>
        <p:nvSpPr>
          <p:cNvPr id="6" name="Rectangle 5"/>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14</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9560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7"/>
            <a:ext cx="8077200" cy="4525963"/>
          </a:xfrm>
        </p:spPr>
        <p:txBody>
          <a:bodyPr>
            <a:noAutofit/>
          </a:bodyPr>
          <a:lstStyle/>
          <a:p>
            <a:pPr>
              <a:spcAft>
                <a:spcPts val="600"/>
              </a:spcAft>
              <a:buClr>
                <a:schemeClr val="accent2">
                  <a:lumMod val="75000"/>
                </a:schemeClr>
              </a:buClr>
              <a:buFont typeface="Wingdings" pitchFamily="2" charset="2"/>
              <a:buChar char="§"/>
            </a:pPr>
            <a:r>
              <a:rPr lang="en-US" sz="2000" b="1" dirty="0">
                <a:solidFill>
                  <a:schemeClr val="tx1">
                    <a:lumMod val="75000"/>
                    <a:lumOff val="25000"/>
                  </a:schemeClr>
                </a:solidFill>
              </a:rPr>
              <a:t>Rochester Police Department’s SRO program </a:t>
            </a:r>
            <a:r>
              <a:rPr lang="en-US" sz="2000" dirty="0">
                <a:solidFill>
                  <a:schemeClr val="tx1">
                    <a:lumMod val="75000"/>
                    <a:lumOff val="25000"/>
                  </a:schemeClr>
                </a:solidFill>
              </a:rPr>
              <a:t>was</a:t>
            </a:r>
            <a:r>
              <a:rPr lang="en-US" sz="2000" b="1" dirty="0">
                <a:solidFill>
                  <a:schemeClr val="tx1">
                    <a:lumMod val="75000"/>
                    <a:lumOff val="25000"/>
                  </a:schemeClr>
                </a:solidFill>
              </a:rPr>
              <a:t> </a:t>
            </a:r>
            <a:r>
              <a:rPr lang="en-US" sz="2000" dirty="0">
                <a:solidFill>
                  <a:schemeClr val="tx1">
                    <a:lumMod val="75000"/>
                    <a:lumOff val="25000"/>
                  </a:schemeClr>
                </a:solidFill>
              </a:rPr>
              <a:t>established in </a:t>
            </a:r>
            <a:r>
              <a:rPr lang="en-US" sz="2000" b="1" dirty="0">
                <a:solidFill>
                  <a:schemeClr val="tx1">
                    <a:lumMod val="75000"/>
                    <a:lumOff val="25000"/>
                  </a:schemeClr>
                </a:solidFill>
              </a:rPr>
              <a:t>September 1995.</a:t>
            </a:r>
          </a:p>
          <a:p>
            <a:pPr>
              <a:spcAft>
                <a:spcPts val="600"/>
              </a:spcAft>
              <a:buClr>
                <a:schemeClr val="accent2">
                  <a:lumMod val="75000"/>
                </a:schemeClr>
              </a:buClr>
              <a:buFont typeface="Wingdings" pitchFamily="2" charset="2"/>
              <a:buChar char="§"/>
            </a:pPr>
            <a:r>
              <a:rPr lang="en-US" sz="2000" b="1" dirty="0">
                <a:solidFill>
                  <a:schemeClr val="tx1">
                    <a:lumMod val="75000"/>
                    <a:lumOff val="25000"/>
                  </a:schemeClr>
                </a:solidFill>
              </a:rPr>
              <a:t>15 officers </a:t>
            </a:r>
            <a:r>
              <a:rPr lang="en-US" sz="2000" dirty="0">
                <a:solidFill>
                  <a:schemeClr val="tx1">
                    <a:lumMod val="75000"/>
                    <a:lumOff val="25000"/>
                  </a:schemeClr>
                </a:solidFill>
              </a:rPr>
              <a:t>were selected into the program in the fall of </a:t>
            </a:r>
            <a:r>
              <a:rPr lang="en-US" sz="2000" b="1" dirty="0">
                <a:solidFill>
                  <a:schemeClr val="tx1">
                    <a:lumMod val="75000"/>
                    <a:lumOff val="25000"/>
                  </a:schemeClr>
                </a:solidFill>
              </a:rPr>
              <a:t>1995</a:t>
            </a:r>
            <a:r>
              <a:rPr lang="en-US" sz="2000" dirty="0">
                <a:solidFill>
                  <a:schemeClr val="tx1">
                    <a:lumMod val="75000"/>
                    <a:lumOff val="25000"/>
                  </a:schemeClr>
                </a:solidFill>
              </a:rPr>
              <a:t>.</a:t>
            </a:r>
          </a:p>
          <a:p>
            <a:pPr>
              <a:spcAft>
                <a:spcPts val="600"/>
              </a:spcAft>
              <a:buClr>
                <a:schemeClr val="accent2">
                  <a:lumMod val="75000"/>
                </a:schemeClr>
              </a:buClr>
              <a:buFont typeface="Wingdings" pitchFamily="2" charset="2"/>
              <a:buChar char="§"/>
            </a:pPr>
            <a:r>
              <a:rPr lang="en-US" sz="2000" b="1" dirty="0">
                <a:solidFill>
                  <a:schemeClr val="tx1">
                    <a:lumMod val="75000"/>
                    <a:lumOff val="25000"/>
                  </a:schemeClr>
                </a:solidFill>
              </a:rPr>
              <a:t>SROs</a:t>
            </a:r>
            <a:r>
              <a:rPr lang="en-US" sz="2000" dirty="0">
                <a:solidFill>
                  <a:schemeClr val="tx1">
                    <a:lumMod val="75000"/>
                    <a:lumOff val="25000"/>
                  </a:schemeClr>
                </a:solidFill>
              </a:rPr>
              <a:t> were assigned to the newly formed </a:t>
            </a:r>
            <a:r>
              <a:rPr lang="en-US" sz="2000" b="1" dirty="0">
                <a:solidFill>
                  <a:schemeClr val="tx1">
                    <a:lumMod val="75000"/>
                    <a:lumOff val="25000"/>
                  </a:schemeClr>
                </a:solidFill>
              </a:rPr>
              <a:t>Youth Services Section </a:t>
            </a:r>
            <a:r>
              <a:rPr lang="en-US" sz="2000" dirty="0">
                <a:solidFill>
                  <a:schemeClr val="tx1">
                    <a:lumMod val="75000"/>
                    <a:lumOff val="25000"/>
                  </a:schemeClr>
                </a:solidFill>
              </a:rPr>
              <a:t>of the RPD which focuses on truancy, gang prevention, warrant activities and juvenile delinquency. </a:t>
            </a:r>
          </a:p>
          <a:p>
            <a:pPr>
              <a:spcAft>
                <a:spcPts val="600"/>
              </a:spcAft>
              <a:buClr>
                <a:schemeClr val="accent2">
                  <a:lumMod val="75000"/>
                </a:schemeClr>
              </a:buClr>
              <a:buFont typeface="Wingdings" pitchFamily="2" charset="2"/>
              <a:buChar char="§"/>
            </a:pPr>
            <a:r>
              <a:rPr lang="en-US" sz="2000" dirty="0">
                <a:solidFill>
                  <a:schemeClr val="tx1">
                    <a:lumMod val="75000"/>
                    <a:lumOff val="25000"/>
                  </a:schemeClr>
                </a:solidFill>
              </a:rPr>
              <a:t>Currently there are </a:t>
            </a:r>
            <a:r>
              <a:rPr lang="en-US" sz="2000" b="1" dirty="0">
                <a:solidFill>
                  <a:schemeClr val="tx1">
                    <a:lumMod val="75000"/>
                    <a:lumOff val="25000"/>
                  </a:schemeClr>
                </a:solidFill>
              </a:rPr>
              <a:t>11 SROs </a:t>
            </a:r>
            <a:r>
              <a:rPr lang="en-US" sz="2000" dirty="0">
                <a:solidFill>
                  <a:schemeClr val="tx1">
                    <a:lumMod val="75000"/>
                    <a:lumOff val="25000"/>
                  </a:schemeClr>
                </a:solidFill>
              </a:rPr>
              <a:t>under the supervision of one Sargent.</a:t>
            </a:r>
          </a:p>
          <a:p>
            <a:pPr>
              <a:spcAft>
                <a:spcPts val="600"/>
              </a:spcAft>
              <a:buClr>
                <a:schemeClr val="accent2">
                  <a:lumMod val="75000"/>
                </a:schemeClr>
              </a:buClr>
              <a:buFont typeface="Wingdings" pitchFamily="2" charset="2"/>
              <a:buChar char="§"/>
            </a:pPr>
            <a:r>
              <a:rPr lang="en-US" sz="2000" b="1" dirty="0">
                <a:solidFill>
                  <a:schemeClr val="tx1">
                    <a:lumMod val="75000"/>
                    <a:lumOff val="25000"/>
                  </a:schemeClr>
                </a:solidFill>
              </a:rPr>
              <a:t>9 SROs </a:t>
            </a:r>
            <a:r>
              <a:rPr lang="en-US" sz="2000" dirty="0">
                <a:solidFill>
                  <a:schemeClr val="tx1">
                    <a:lumMod val="75000"/>
                    <a:lumOff val="25000"/>
                  </a:schemeClr>
                </a:solidFill>
              </a:rPr>
              <a:t>are</a:t>
            </a:r>
            <a:r>
              <a:rPr lang="en-US" sz="2000" b="1" dirty="0">
                <a:solidFill>
                  <a:schemeClr val="tx1">
                    <a:lumMod val="75000"/>
                    <a:lumOff val="25000"/>
                  </a:schemeClr>
                </a:solidFill>
              </a:rPr>
              <a:t> </a:t>
            </a:r>
            <a:r>
              <a:rPr lang="en-US" sz="2000" dirty="0">
                <a:solidFill>
                  <a:schemeClr val="tx1">
                    <a:lumMod val="75000"/>
                    <a:lumOff val="25000"/>
                  </a:schemeClr>
                </a:solidFill>
              </a:rPr>
              <a:t>assigned to local area high schools,  </a:t>
            </a:r>
            <a:r>
              <a:rPr lang="en-US" sz="2000" b="1" dirty="0">
                <a:solidFill>
                  <a:schemeClr val="tx1">
                    <a:lumMod val="75000"/>
                    <a:lumOff val="25000"/>
                  </a:schemeClr>
                </a:solidFill>
              </a:rPr>
              <a:t>2 SROs</a:t>
            </a:r>
            <a:r>
              <a:rPr lang="en-US" sz="2000" dirty="0">
                <a:solidFill>
                  <a:schemeClr val="tx1">
                    <a:lumMod val="75000"/>
                    <a:lumOff val="25000"/>
                  </a:schemeClr>
                </a:solidFill>
              </a:rPr>
              <a:t> are assigned to youth related incidents such as truancy and juvenile warrants.</a:t>
            </a:r>
          </a:p>
        </p:txBody>
      </p:sp>
      <p:sp>
        <p:nvSpPr>
          <p:cNvPr id="2" name="TextBox 1"/>
          <p:cNvSpPr txBox="1"/>
          <p:nvPr/>
        </p:nvSpPr>
        <p:spPr>
          <a:xfrm>
            <a:off x="457200" y="780871"/>
            <a:ext cx="8229600" cy="1200329"/>
          </a:xfrm>
          <a:prstGeom prst="rect">
            <a:avLst/>
          </a:prstGeom>
          <a:noFill/>
        </p:spPr>
        <p:txBody>
          <a:bodyPr wrap="square" rtlCol="0">
            <a:spAutoFit/>
          </a:bodyPr>
          <a:lstStyle/>
          <a:p>
            <a:r>
              <a:rPr lang="en-US" sz="3600" b="1" dirty="0">
                <a:solidFill>
                  <a:schemeClr val="accent1">
                    <a:lumMod val="50000"/>
                  </a:schemeClr>
                </a:solidFill>
                <a:latin typeface="Arial" pitchFamily="34" charset="0"/>
                <a:cs typeface="Arial" pitchFamily="34" charset="0"/>
              </a:rPr>
              <a:t>Rochester Police Department School Resource Officer Program</a:t>
            </a:r>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15</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7429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88" y="1066800"/>
            <a:ext cx="8229600" cy="1066800"/>
          </a:xfrm>
        </p:spPr>
        <p:txBody>
          <a:bodyPr/>
          <a:lstStyle/>
          <a:p>
            <a:r>
              <a:rPr lang="en-US" b="1" dirty="0"/>
              <a:t>SRO Training for RPD</a:t>
            </a:r>
          </a:p>
        </p:txBody>
      </p:sp>
      <p:sp>
        <p:nvSpPr>
          <p:cNvPr id="3" name="Content Placeholder 2"/>
          <p:cNvSpPr>
            <a:spLocks noGrp="1"/>
          </p:cNvSpPr>
          <p:nvPr>
            <p:ph idx="1"/>
          </p:nvPr>
        </p:nvSpPr>
        <p:spPr>
          <a:xfrm>
            <a:off x="457200" y="2362200"/>
            <a:ext cx="8229600" cy="4172712"/>
          </a:xfrm>
        </p:spPr>
        <p:txBody>
          <a:bodyPr>
            <a:normAutofit fontScale="77500" lnSpcReduction="20000"/>
          </a:bodyPr>
          <a:lstStyle/>
          <a:p>
            <a:pPr>
              <a:buFont typeface="Wingdings" pitchFamily="2" charset="2"/>
              <a:buChar char="§"/>
            </a:pPr>
            <a:r>
              <a:rPr lang="en-US" dirty="0">
                <a:solidFill>
                  <a:schemeClr val="tx1">
                    <a:lumMod val="75000"/>
                    <a:lumOff val="25000"/>
                  </a:schemeClr>
                </a:solidFill>
              </a:rPr>
              <a:t>COPS Program</a:t>
            </a:r>
          </a:p>
          <a:p>
            <a:pPr lvl="1">
              <a:buFont typeface="Arial" pitchFamily="34" charset="0"/>
              <a:buChar char="•"/>
            </a:pPr>
            <a:r>
              <a:rPr lang="en-US" dirty="0"/>
              <a:t>Roles and responsibilities of SROs</a:t>
            </a:r>
          </a:p>
          <a:p>
            <a:pPr lvl="2">
              <a:buFont typeface="Arial" pitchFamily="34" charset="0"/>
              <a:buChar char="•"/>
            </a:pPr>
            <a:r>
              <a:rPr lang="en-US" dirty="0"/>
              <a:t>Mentoring &amp; Problem Solving </a:t>
            </a:r>
          </a:p>
          <a:p>
            <a:pPr marL="914400" lvl="1" indent="-457200">
              <a:buFont typeface="Arial" pitchFamily="34" charset="0"/>
              <a:buChar char="•"/>
            </a:pPr>
            <a:endParaRPr lang="en-US" dirty="0"/>
          </a:p>
          <a:p>
            <a:pPr>
              <a:buFont typeface="Wingdings" pitchFamily="2" charset="2"/>
              <a:buChar char="§"/>
            </a:pPr>
            <a:r>
              <a:rPr lang="en-US" dirty="0">
                <a:solidFill>
                  <a:schemeClr val="tx1">
                    <a:lumMod val="75000"/>
                    <a:lumOff val="25000"/>
                  </a:schemeClr>
                </a:solidFill>
              </a:rPr>
              <a:t>NASRO</a:t>
            </a:r>
          </a:p>
          <a:p>
            <a:pPr lvl="1">
              <a:buFont typeface="Arial" pitchFamily="34" charset="0"/>
              <a:buChar char="•"/>
            </a:pPr>
            <a:r>
              <a:rPr lang="en-US" sz="2400" dirty="0"/>
              <a:t>Basic SRO Training</a:t>
            </a:r>
          </a:p>
          <a:p>
            <a:pPr lvl="1">
              <a:buFont typeface="Arial" pitchFamily="34" charset="0"/>
              <a:buChar char="•"/>
            </a:pPr>
            <a:r>
              <a:rPr lang="en-US" sz="2400" dirty="0"/>
              <a:t>Advanced SRO Training</a:t>
            </a:r>
          </a:p>
          <a:p>
            <a:pPr lvl="1">
              <a:buFont typeface="Arial" pitchFamily="34" charset="0"/>
              <a:buChar char="•"/>
            </a:pPr>
            <a:r>
              <a:rPr lang="en-US" sz="2400" dirty="0"/>
              <a:t>SRO Supervision &amp; Management</a:t>
            </a:r>
          </a:p>
          <a:p>
            <a:pPr lvl="1">
              <a:buFont typeface="Arial" pitchFamily="34" charset="0"/>
              <a:buChar char="•"/>
            </a:pPr>
            <a:r>
              <a:rPr lang="en-US" sz="2400" dirty="0"/>
              <a:t>Combating Gangs &amp; Bullying </a:t>
            </a:r>
          </a:p>
          <a:p>
            <a:pPr marL="800100" lvl="1" indent="-342900">
              <a:buFont typeface="Arial" pitchFamily="34" charset="0"/>
              <a:buChar char="•"/>
            </a:pPr>
            <a:endParaRPr lang="en-US" sz="2400" dirty="0">
              <a:solidFill>
                <a:schemeClr val="tx1">
                  <a:lumMod val="75000"/>
                  <a:lumOff val="25000"/>
                </a:schemeClr>
              </a:solidFill>
            </a:endParaRPr>
          </a:p>
          <a:p>
            <a:pPr>
              <a:buFont typeface="Wingdings" pitchFamily="2" charset="2"/>
              <a:buChar char="§"/>
            </a:pPr>
            <a:r>
              <a:rPr lang="en-US" dirty="0">
                <a:solidFill>
                  <a:schemeClr val="tx1">
                    <a:lumMod val="75000"/>
                    <a:lumOff val="25000"/>
                  </a:schemeClr>
                </a:solidFill>
              </a:rPr>
              <a:t>Fox Valley College</a:t>
            </a:r>
          </a:p>
          <a:p>
            <a:pPr lvl="1">
              <a:buFont typeface="Arial" pitchFamily="34" charset="0"/>
              <a:buChar char="•"/>
            </a:pPr>
            <a:r>
              <a:rPr lang="en-US" dirty="0">
                <a:solidFill>
                  <a:schemeClr val="accent2"/>
                </a:solidFill>
              </a:rPr>
              <a:t>Protecting Children Through Prevention &amp; Response</a:t>
            </a:r>
          </a:p>
          <a:p>
            <a:pPr lvl="1">
              <a:buFont typeface="Arial" pitchFamily="34" charset="0"/>
              <a:buChar char="•"/>
            </a:pPr>
            <a:r>
              <a:rPr lang="en-US" dirty="0">
                <a:solidFill>
                  <a:schemeClr val="accent2"/>
                </a:solidFill>
              </a:rPr>
              <a:t>Technology Training &amp; Risks for Youth</a:t>
            </a:r>
          </a:p>
          <a:p>
            <a:pPr lvl="1">
              <a:buFont typeface="Arial" pitchFamily="34" charset="0"/>
              <a:buChar char="•"/>
            </a:pPr>
            <a:r>
              <a:rPr lang="en-US" dirty="0">
                <a:solidFill>
                  <a:schemeClr val="accent2"/>
                </a:solidFill>
              </a:rPr>
              <a:t>Child Protection Services </a:t>
            </a:r>
          </a:p>
          <a:p>
            <a:pPr>
              <a:buFont typeface="Arial" pitchFamily="34" charset="0"/>
              <a:buChar char="•"/>
            </a:pPr>
            <a:endParaRPr lang="en-US" dirty="0"/>
          </a:p>
        </p:txBody>
      </p:sp>
      <p:sp>
        <p:nvSpPr>
          <p:cNvPr id="4" name="Rectangle 3"/>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16</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293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226" y="24384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438400"/>
            <a:ext cx="7391400" cy="4876800"/>
          </a:xfrm>
        </p:spPr>
        <p:txBody>
          <a:bodyPr>
            <a:normAutofit/>
          </a:bodyPr>
          <a:lstStyle/>
          <a:p>
            <a:pPr>
              <a:buFont typeface="Wingdings" pitchFamily="2" charset="2"/>
              <a:buChar char="§"/>
            </a:pPr>
            <a:r>
              <a:rPr lang="en-US" sz="2000" dirty="0">
                <a:solidFill>
                  <a:schemeClr val="tx1">
                    <a:lumMod val="75000"/>
                    <a:lumOff val="25000"/>
                  </a:schemeClr>
                </a:solidFill>
              </a:rPr>
              <a:t>32,000 students in pre-K through grade 12</a:t>
            </a:r>
          </a:p>
          <a:p>
            <a:pPr>
              <a:buFont typeface="Wingdings" pitchFamily="2" charset="2"/>
              <a:buChar char="§"/>
            </a:pPr>
            <a:r>
              <a:rPr lang="en-US" sz="2000" dirty="0">
                <a:solidFill>
                  <a:schemeClr val="tx1">
                    <a:lumMod val="75000"/>
                    <a:lumOff val="25000"/>
                  </a:schemeClr>
                </a:solidFill>
              </a:rPr>
              <a:t>64% African American/Black</a:t>
            </a:r>
          </a:p>
          <a:p>
            <a:pPr>
              <a:buFont typeface="Wingdings" pitchFamily="2" charset="2"/>
              <a:buChar char="§"/>
            </a:pPr>
            <a:r>
              <a:rPr lang="en-US" sz="2000" dirty="0">
                <a:solidFill>
                  <a:schemeClr val="tx1">
                    <a:lumMod val="75000"/>
                    <a:lumOff val="25000"/>
                  </a:schemeClr>
                </a:solidFill>
              </a:rPr>
              <a:t>22% Hispanic </a:t>
            </a:r>
          </a:p>
          <a:p>
            <a:pPr>
              <a:buFont typeface="Wingdings" pitchFamily="2" charset="2"/>
              <a:buChar char="§"/>
            </a:pPr>
            <a:r>
              <a:rPr lang="en-US" sz="2000" dirty="0">
                <a:solidFill>
                  <a:schemeClr val="tx1">
                    <a:lumMod val="75000"/>
                    <a:lumOff val="25000"/>
                  </a:schemeClr>
                </a:solidFill>
              </a:rPr>
              <a:t>11% White</a:t>
            </a:r>
          </a:p>
          <a:p>
            <a:pPr>
              <a:buFont typeface="Wingdings" pitchFamily="2" charset="2"/>
              <a:buChar char="§"/>
            </a:pPr>
            <a:r>
              <a:rPr lang="en-US" sz="2000" dirty="0">
                <a:solidFill>
                  <a:schemeClr val="tx1">
                    <a:lumMod val="75000"/>
                    <a:lumOff val="25000"/>
                  </a:schemeClr>
                </a:solidFill>
              </a:rPr>
              <a:t>3% Asian/Native American/East Indian/Other</a:t>
            </a:r>
          </a:p>
          <a:p>
            <a:pPr>
              <a:buFont typeface="Wingdings" pitchFamily="2" charset="2"/>
              <a:buChar char="§"/>
            </a:pPr>
            <a:r>
              <a:rPr lang="en-US" sz="2000" dirty="0">
                <a:solidFill>
                  <a:schemeClr val="tx1">
                    <a:lumMod val="75000"/>
                    <a:lumOff val="25000"/>
                  </a:schemeClr>
                </a:solidFill>
              </a:rPr>
              <a:t>88% Free and Reduced Lunch</a:t>
            </a:r>
          </a:p>
          <a:p>
            <a:pPr>
              <a:buFont typeface="Wingdings" pitchFamily="2" charset="2"/>
              <a:buChar char="§"/>
            </a:pPr>
            <a:r>
              <a:rPr lang="en-US" sz="2000" dirty="0">
                <a:solidFill>
                  <a:schemeClr val="tx1">
                    <a:lumMod val="75000"/>
                    <a:lumOff val="25000"/>
                  </a:schemeClr>
                </a:solidFill>
              </a:rPr>
              <a:t>18% SPED</a:t>
            </a:r>
          </a:p>
          <a:p>
            <a:pPr>
              <a:buFont typeface="Wingdings" pitchFamily="2" charset="2"/>
              <a:buChar char="§"/>
            </a:pPr>
            <a:r>
              <a:rPr lang="en-US" sz="2000" dirty="0">
                <a:solidFill>
                  <a:schemeClr val="tx1">
                    <a:lumMod val="75000"/>
                    <a:lumOff val="25000"/>
                  </a:schemeClr>
                </a:solidFill>
              </a:rPr>
              <a:t>10% LEP</a:t>
            </a:r>
          </a:p>
          <a:p>
            <a:pPr>
              <a:buFont typeface="Wingdings" pitchFamily="2" charset="2"/>
              <a:buChar char="§"/>
            </a:pPr>
            <a:r>
              <a:rPr lang="en-US" sz="2000" dirty="0">
                <a:solidFill>
                  <a:schemeClr val="tx1">
                    <a:lumMod val="75000"/>
                    <a:lumOff val="25000"/>
                  </a:schemeClr>
                </a:solidFill>
              </a:rPr>
              <a:t>22% of schools at 90% poverty or higher</a:t>
            </a:r>
          </a:p>
          <a:p>
            <a:pPr marL="0" indent="0">
              <a:buNone/>
            </a:pPr>
            <a:endParaRPr lang="en-US" sz="2000" b="1" dirty="0"/>
          </a:p>
          <a:p>
            <a:pPr marL="0" indent="0">
              <a:buNone/>
            </a:pPr>
            <a:endParaRPr lang="en-US" sz="2000" b="1" dirty="0"/>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17</a:t>
            </a:fld>
            <a:endParaRPr lang="en-US" sz="1400" dirty="0">
              <a:solidFill>
                <a:schemeClr val="bg1"/>
              </a:solidFill>
              <a:latin typeface="Arial" pitchFamily="34" charset="0"/>
              <a:cs typeface="Arial" pitchFamily="34" charset="0"/>
            </a:endParaRPr>
          </a:p>
        </p:txBody>
      </p:sp>
      <p:sp>
        <p:nvSpPr>
          <p:cNvPr id="2" name="Title 1"/>
          <p:cNvSpPr>
            <a:spLocks noGrp="1"/>
          </p:cNvSpPr>
          <p:nvPr>
            <p:ph type="title"/>
          </p:nvPr>
        </p:nvSpPr>
        <p:spPr>
          <a:xfrm>
            <a:off x="457200" y="914400"/>
            <a:ext cx="8229600" cy="1295400"/>
          </a:xfrm>
        </p:spPr>
        <p:txBody>
          <a:bodyPr/>
          <a:lstStyle/>
          <a:p>
            <a:r>
              <a:rPr lang="en-US" b="1" dirty="0"/>
              <a:t>RCSD Demographics</a:t>
            </a:r>
          </a:p>
        </p:txBody>
      </p:sp>
    </p:spTree>
    <p:extLst>
      <p:ext uri="{BB962C8B-B14F-4D97-AF65-F5344CB8AC3E}">
        <p14:creationId xmlns:p14="http://schemas.microsoft.com/office/powerpoint/2010/main" val="307716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153400" cy="4648200"/>
          </a:xfrm>
        </p:spPr>
        <p:txBody>
          <a:bodyPr>
            <a:normAutofit/>
          </a:bodyPr>
          <a:lstStyle/>
          <a:p>
            <a:pPr marL="0" indent="0">
              <a:buNone/>
            </a:pPr>
            <a:r>
              <a:rPr lang="en-US" sz="2400" dirty="0">
                <a:solidFill>
                  <a:schemeClr val="tx1">
                    <a:lumMod val="75000"/>
                    <a:lumOff val="25000"/>
                  </a:schemeClr>
                </a:solidFill>
              </a:rPr>
              <a:t>The collaboration between school officials and school resource officers is an effective component in preserving the rights of boys and girls to attend schools that are safe, secure and peaceful.</a:t>
            </a:r>
          </a:p>
          <a:p>
            <a:pPr marL="0" indent="0">
              <a:buNone/>
            </a:pPr>
            <a:endParaRPr lang="en-US" sz="4000" b="1" dirty="0"/>
          </a:p>
        </p:txBody>
      </p:sp>
      <p:sp>
        <p:nvSpPr>
          <p:cNvPr id="2" name="Title 1"/>
          <p:cNvSpPr>
            <a:spLocks noGrp="1"/>
          </p:cNvSpPr>
          <p:nvPr>
            <p:ph type="title"/>
          </p:nvPr>
        </p:nvSpPr>
        <p:spPr>
          <a:xfrm>
            <a:off x="96948" y="838200"/>
            <a:ext cx="8894652" cy="1066800"/>
          </a:xfrm>
        </p:spPr>
        <p:txBody>
          <a:bodyPr>
            <a:noAutofit/>
          </a:bodyPr>
          <a:lstStyle/>
          <a:p>
            <a:pPr algn="ctr"/>
            <a:r>
              <a:rPr lang="en-US" sz="3200" b="1" dirty="0">
                <a:ln w="18415" cmpd="sng">
                  <a:noFill/>
                  <a:prstDash val="solid"/>
                </a:ln>
                <a:solidFill>
                  <a:schemeClr val="accent1">
                    <a:lumMod val="50000"/>
                  </a:schemeClr>
                </a:solidFill>
              </a:rPr>
              <a:t>Stakeholder &amp; Interagency Communication, Coordination &amp; Cooperation = Collaboration</a:t>
            </a:r>
          </a:p>
        </p:txBody>
      </p:sp>
      <p:sp>
        <p:nvSpPr>
          <p:cNvPr id="8" name="Rectangle 7"/>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18</a:t>
            </a:fld>
            <a:endParaRPr lang="en-US" sz="1400" dirty="0">
              <a:solidFill>
                <a:schemeClr val="bg1"/>
              </a:solidFill>
              <a:latin typeface="Arial" pitchFamily="34" charset="0"/>
              <a:cs typeface="Arial" pitchFamily="34" charset="0"/>
            </a:endParaRPr>
          </a:p>
        </p:txBody>
      </p:sp>
      <p:pic>
        <p:nvPicPr>
          <p:cNvPr id="1027" name="Picture 3" descr="C:\Users\nread\Desktop\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027408"/>
            <a:ext cx="3886200" cy="24612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1</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1557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rmAutofit/>
          </a:bodyPr>
          <a:lstStyle/>
          <a:p>
            <a:r>
              <a:rPr lang="en-US" sz="2800" b="1" dirty="0">
                <a:ln w="18415" cmpd="sng">
                  <a:noFill/>
                  <a:prstDash val="solid"/>
                </a:ln>
                <a:solidFill>
                  <a:schemeClr val="accent1">
                    <a:lumMod val="50000"/>
                  </a:schemeClr>
                </a:solidFill>
              </a:rPr>
              <a:t>Stakeholder &amp; Interagency Coordination, Communication &amp; Cooperation = Collaboration</a:t>
            </a:r>
            <a:endParaRPr lang="en-US" sz="2800" dirty="0">
              <a:ln w="18415" cmpd="sng">
                <a:noFill/>
                <a:prstDash val="solid"/>
              </a:ln>
            </a:endParaRPr>
          </a:p>
        </p:txBody>
      </p:sp>
      <p:sp>
        <p:nvSpPr>
          <p:cNvPr id="3" name="Content Placeholder 2"/>
          <p:cNvSpPr>
            <a:spLocks noGrp="1"/>
          </p:cNvSpPr>
          <p:nvPr>
            <p:ph idx="1"/>
          </p:nvPr>
        </p:nvSpPr>
        <p:spPr>
          <a:xfrm>
            <a:off x="381000" y="2362200"/>
            <a:ext cx="8458200" cy="4172712"/>
          </a:xfrm>
        </p:spPr>
        <p:txBody>
          <a:bodyPr>
            <a:normAutofit fontScale="55000" lnSpcReduction="20000"/>
          </a:bodyPr>
          <a:lstStyle/>
          <a:p>
            <a:r>
              <a:rPr lang="en-US" sz="3800" b="1" dirty="0">
                <a:solidFill>
                  <a:schemeClr val="tx1">
                    <a:lumMod val="75000"/>
                    <a:lumOff val="25000"/>
                  </a:schemeClr>
                </a:solidFill>
              </a:rPr>
              <a:t>3 key areas of SRO-School collaboration</a:t>
            </a:r>
          </a:p>
          <a:p>
            <a:pPr lvl="1"/>
            <a:r>
              <a:rPr lang="en-US" sz="3800" b="1" dirty="0"/>
              <a:t>Coordinating mental health services/supports</a:t>
            </a:r>
          </a:p>
          <a:p>
            <a:pPr lvl="1"/>
            <a:r>
              <a:rPr lang="en-US" sz="3800" b="1" dirty="0"/>
              <a:t>Coordinating supports for youth considered to be at risk</a:t>
            </a:r>
          </a:p>
          <a:p>
            <a:pPr lvl="1"/>
            <a:r>
              <a:rPr lang="en-US" sz="3800" b="1" dirty="0"/>
              <a:t>Teaching/Mentoring (especially young men)</a:t>
            </a:r>
          </a:p>
          <a:p>
            <a:pPr marL="411480" lvl="1" indent="0">
              <a:buNone/>
            </a:pPr>
            <a:endParaRPr lang="en-US" sz="3800" b="1" dirty="0"/>
          </a:p>
          <a:p>
            <a:r>
              <a:rPr lang="en-US" sz="3800" b="1" dirty="0">
                <a:solidFill>
                  <a:schemeClr val="tx1">
                    <a:lumMod val="75000"/>
                    <a:lumOff val="25000"/>
                  </a:schemeClr>
                </a:solidFill>
              </a:rPr>
              <a:t>Major goals and outcomes </a:t>
            </a:r>
          </a:p>
          <a:p>
            <a:pPr lvl="1"/>
            <a:r>
              <a:rPr lang="en-US" sz="3800" b="1" dirty="0"/>
              <a:t>Relationship-building  </a:t>
            </a:r>
          </a:p>
          <a:p>
            <a:pPr lvl="1"/>
            <a:r>
              <a:rPr lang="en-US" sz="3800" b="1" dirty="0"/>
              <a:t>Student reengagement </a:t>
            </a:r>
          </a:p>
          <a:p>
            <a:pPr lvl="1"/>
            <a:r>
              <a:rPr lang="en-US" sz="3800" b="1" dirty="0"/>
              <a:t>Student emotional and physical safety </a:t>
            </a:r>
          </a:p>
          <a:p>
            <a:pPr marL="411480" lvl="1" indent="0">
              <a:buNone/>
            </a:pPr>
            <a:endParaRPr lang="en-US" sz="3800" b="1" dirty="0"/>
          </a:p>
          <a:p>
            <a:r>
              <a:rPr lang="en-US" sz="3800" b="1" dirty="0">
                <a:solidFill>
                  <a:schemeClr val="tx1">
                    <a:lumMod val="75000"/>
                    <a:lumOff val="25000"/>
                  </a:schemeClr>
                </a:solidFill>
              </a:rPr>
              <a:t>On-going communication is essential </a:t>
            </a:r>
          </a:p>
          <a:p>
            <a:pPr lvl="1"/>
            <a:r>
              <a:rPr lang="en-US" sz="3800" b="1" dirty="0"/>
              <a:t>Daily check-ins and other meetings as needed </a:t>
            </a:r>
          </a:p>
          <a:p>
            <a:pPr lvl="1"/>
            <a:r>
              <a:rPr lang="en-US" sz="3800" b="1" dirty="0"/>
              <a:t>Formal planning and reflective debrief meetings </a:t>
            </a:r>
          </a:p>
          <a:p>
            <a:pPr lvl="1"/>
            <a:r>
              <a:rPr lang="en-US" sz="3800" b="1" dirty="0"/>
              <a:t>Information gathering from students &amp; community</a:t>
            </a:r>
          </a:p>
          <a:p>
            <a:pPr marL="411480" lvl="1" indent="0">
              <a:buNone/>
            </a:pPr>
            <a:endParaRPr lang="en-US" dirty="0"/>
          </a:p>
        </p:txBody>
      </p:sp>
    </p:spTree>
    <p:extLst>
      <p:ext uri="{BB962C8B-B14F-4D97-AF65-F5344CB8AC3E}">
        <p14:creationId xmlns:p14="http://schemas.microsoft.com/office/powerpoint/2010/main" val="178537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p:cNvSpPr>
          <p:nvPr/>
        </p:nvSpPr>
        <p:spPr bwMode="auto">
          <a:xfrm>
            <a:off x="620713" y="762000"/>
            <a:ext cx="3937000" cy="304800"/>
          </a:xfrm>
          <a:prstGeom prst="rect">
            <a:avLst/>
          </a:prstGeom>
          <a:noFill/>
          <a:ln w="12700">
            <a:noFill/>
            <a:miter lim="800000"/>
            <a:headEnd/>
            <a:tailEnd/>
          </a:ln>
        </p:spPr>
        <p:txBody>
          <a:bodyPr lIns="0" tIns="0" rIns="40639" bIns="0"/>
          <a:lstStyle/>
          <a:p>
            <a:pPr marL="39688" algn="ctr"/>
            <a:r>
              <a:rPr lang="en-US" sz="2000" b="1" dirty="0">
                <a:solidFill>
                  <a:schemeClr val="tx1"/>
                </a:solidFill>
                <a:latin typeface="Arial" pitchFamily="34" charset="0"/>
                <a:ea typeface="Verdana Bold" charset="0"/>
                <a:cs typeface="Arial" pitchFamily="34" charset="0"/>
                <a:sym typeface="Verdana Bold" charset="0"/>
              </a:rPr>
              <a:t>Q&amp;A</a:t>
            </a:r>
          </a:p>
        </p:txBody>
      </p:sp>
      <p:sp>
        <p:nvSpPr>
          <p:cNvPr id="10244" name="Rectangle 3"/>
          <p:cNvSpPr>
            <a:spLocks/>
          </p:cNvSpPr>
          <p:nvPr/>
        </p:nvSpPr>
        <p:spPr bwMode="auto">
          <a:xfrm>
            <a:off x="620713" y="3962400"/>
            <a:ext cx="3937000" cy="457200"/>
          </a:xfrm>
          <a:prstGeom prst="rect">
            <a:avLst/>
          </a:prstGeom>
          <a:noFill/>
          <a:ln w="12700">
            <a:noFill/>
            <a:miter lim="800000"/>
            <a:headEnd/>
            <a:tailEnd/>
          </a:ln>
        </p:spPr>
        <p:txBody>
          <a:bodyPr lIns="0" tIns="0" rIns="40639" bIns="0"/>
          <a:lstStyle/>
          <a:p>
            <a:pPr marL="39688"/>
            <a:r>
              <a:rPr lang="en-US" sz="1100" dirty="0">
                <a:solidFill>
                  <a:schemeClr val="tx1"/>
                </a:solidFill>
                <a:latin typeface="Arial" pitchFamily="34" charset="0"/>
                <a:cs typeface="Arial" pitchFamily="34" charset="0"/>
                <a:sym typeface="Arial Bold" charset="0"/>
              </a:rPr>
              <a:t>If you have a question for the presenters, please type it in the Q&amp;A Pod or email </a:t>
            </a:r>
            <a:r>
              <a:rPr lang="en-US" sz="1100" u="sng" dirty="0">
                <a:solidFill>
                  <a:srgbClr val="009999"/>
                </a:solidFill>
                <a:latin typeface="Arial" pitchFamily="34" charset="0"/>
                <a:cs typeface="Arial" pitchFamily="34" charset="0"/>
                <a:sym typeface="Arial Bold" charset="0"/>
                <a:hlinkClick r:id="rId2"/>
              </a:rPr>
              <a:t>ncssle@air.org</a:t>
            </a:r>
            <a:r>
              <a:rPr lang="en-US" sz="1100" dirty="0">
                <a:solidFill>
                  <a:schemeClr val="tx1"/>
                </a:solidFill>
                <a:latin typeface="Arial" pitchFamily="34" charset="0"/>
                <a:cs typeface="Arial" pitchFamily="34" charset="0"/>
                <a:sym typeface="Arial Bold" charset="0"/>
              </a:rPr>
              <a:t> during the Webinar. </a:t>
            </a:r>
          </a:p>
        </p:txBody>
      </p:sp>
      <p:sp>
        <p:nvSpPr>
          <p:cNvPr id="10245" name="Rectangle 4"/>
          <p:cNvSpPr>
            <a:spLocks/>
          </p:cNvSpPr>
          <p:nvPr/>
        </p:nvSpPr>
        <p:spPr bwMode="auto">
          <a:xfrm>
            <a:off x="4586288" y="762000"/>
            <a:ext cx="3759200" cy="304800"/>
          </a:xfrm>
          <a:prstGeom prst="rect">
            <a:avLst/>
          </a:prstGeom>
          <a:noFill/>
          <a:ln w="12700">
            <a:noFill/>
            <a:miter lim="800000"/>
            <a:headEnd/>
            <a:tailEnd/>
          </a:ln>
        </p:spPr>
        <p:txBody>
          <a:bodyPr lIns="0" tIns="0" rIns="40639" bIns="0"/>
          <a:lstStyle/>
          <a:p>
            <a:pPr marL="39688" algn="ctr"/>
            <a:r>
              <a:rPr lang="en-US" sz="2000" b="1" dirty="0">
                <a:solidFill>
                  <a:schemeClr val="tx1"/>
                </a:solidFill>
                <a:latin typeface="Arial" pitchFamily="34" charset="0"/>
                <a:ea typeface="Verdana Bold" charset="0"/>
                <a:cs typeface="Arial" pitchFamily="34" charset="0"/>
                <a:sym typeface="Verdana Bold" charset="0"/>
              </a:rPr>
              <a:t>Feedback Form</a:t>
            </a:r>
          </a:p>
        </p:txBody>
      </p:sp>
      <p:sp>
        <p:nvSpPr>
          <p:cNvPr id="10246" name="Rectangle 5"/>
          <p:cNvSpPr>
            <a:spLocks/>
          </p:cNvSpPr>
          <p:nvPr/>
        </p:nvSpPr>
        <p:spPr bwMode="auto">
          <a:xfrm>
            <a:off x="4583113" y="3962400"/>
            <a:ext cx="4089400" cy="609600"/>
          </a:xfrm>
          <a:prstGeom prst="rect">
            <a:avLst/>
          </a:prstGeom>
          <a:noFill/>
          <a:ln w="12700">
            <a:noFill/>
            <a:miter lim="800000"/>
            <a:headEnd/>
            <a:tailEnd/>
          </a:ln>
        </p:spPr>
        <p:txBody>
          <a:bodyPr lIns="0" tIns="0" rIns="40639" bIns="0"/>
          <a:lstStyle/>
          <a:p>
            <a:pPr marL="39688"/>
            <a:r>
              <a:rPr lang="en-US" sz="1100" dirty="0">
                <a:latin typeface="Arial" pitchFamily="34" charset="0"/>
                <a:cs typeface="Arial" pitchFamily="34" charset="0"/>
                <a:sym typeface="Arial Bold" charset="0"/>
              </a:rPr>
              <a:t>At the end of the presentation, an event feedback form will appear.</a:t>
            </a:r>
            <a:r>
              <a:rPr lang="en-US" sz="1100" dirty="0">
                <a:solidFill>
                  <a:schemeClr val="tx1"/>
                </a:solidFill>
                <a:latin typeface="Arial" pitchFamily="34" charset="0"/>
                <a:cs typeface="Arial" pitchFamily="34" charset="0"/>
                <a:sym typeface="Arial Bold" charset="0"/>
              </a:rPr>
              <a:t> Please provide feedback on this event so that we can </a:t>
            </a:r>
            <a:r>
              <a:rPr lang="en-US" sz="1100" dirty="0">
                <a:latin typeface="Arial" pitchFamily="34" charset="0"/>
                <a:cs typeface="Arial" pitchFamily="34" charset="0"/>
                <a:sym typeface="Arial Bold" charset="0"/>
              </a:rPr>
              <a:t>better provide the resources that you need</a:t>
            </a:r>
            <a:r>
              <a:rPr lang="en-US" sz="1100" dirty="0">
                <a:solidFill>
                  <a:schemeClr val="tx1"/>
                </a:solidFill>
                <a:latin typeface="Arial" pitchFamily="34" charset="0"/>
                <a:cs typeface="Arial" pitchFamily="34" charset="0"/>
                <a:sym typeface="Arial Bold" charset="0"/>
              </a:rPr>
              <a:t>. All answers are </a:t>
            </a:r>
            <a:r>
              <a:rPr lang="en-US" sz="1100" dirty="0">
                <a:solidFill>
                  <a:schemeClr val="tx1"/>
                </a:solidFill>
                <a:latin typeface="Arial" pitchFamily="34" charset="0"/>
                <a:cs typeface="Arial" pitchFamily="34" charset="0"/>
                <a:sym typeface="Arial Bold Italic" charset="0"/>
              </a:rPr>
              <a:t>completely anonymous</a:t>
            </a:r>
            <a:r>
              <a:rPr lang="en-US" sz="1100" dirty="0">
                <a:solidFill>
                  <a:schemeClr val="tx1"/>
                </a:solidFill>
                <a:latin typeface="Arial" pitchFamily="34" charset="0"/>
                <a:cs typeface="Arial" pitchFamily="34" charset="0"/>
                <a:sym typeface="Arial Bold" charset="0"/>
              </a:rPr>
              <a:t> and are not visible to other participants.</a:t>
            </a:r>
          </a:p>
        </p:txBody>
      </p:sp>
      <p:sp>
        <p:nvSpPr>
          <p:cNvPr id="10247" name="Rectangle 6"/>
          <p:cNvSpPr>
            <a:spLocks/>
          </p:cNvSpPr>
          <p:nvPr/>
        </p:nvSpPr>
        <p:spPr bwMode="auto">
          <a:xfrm>
            <a:off x="142875" y="5029200"/>
            <a:ext cx="8891588" cy="863600"/>
          </a:xfrm>
          <a:prstGeom prst="rect">
            <a:avLst/>
          </a:prstGeom>
          <a:noFill/>
          <a:ln w="12700">
            <a:noFill/>
            <a:miter lim="800000"/>
            <a:headEnd/>
            <a:tailEnd/>
          </a:ln>
        </p:spPr>
        <p:txBody>
          <a:bodyPr lIns="0" tIns="0" rIns="40639" bIns="0"/>
          <a:lstStyle/>
          <a:p>
            <a:pPr marL="39688" algn="ctr"/>
            <a:r>
              <a:rPr lang="en-US" dirty="0">
                <a:solidFill>
                  <a:schemeClr val="tx1"/>
                </a:solidFill>
                <a:latin typeface="Arial" pitchFamily="34" charset="0"/>
                <a:cs typeface="Arial" pitchFamily="34" charset="0"/>
                <a:sym typeface="Arial Bold" charset="0"/>
              </a:rPr>
              <a:t>For assistance during the Webinar, please contact </a:t>
            </a:r>
          </a:p>
          <a:p>
            <a:pPr marL="39688" algn="ctr"/>
            <a:r>
              <a:rPr lang="en-US" dirty="0">
                <a:solidFill>
                  <a:schemeClr val="tx1"/>
                </a:solidFill>
                <a:latin typeface="Arial" pitchFamily="34" charset="0"/>
                <a:cs typeface="Arial" pitchFamily="34" charset="0"/>
                <a:sym typeface="Arial Bold" charset="0"/>
              </a:rPr>
              <a:t>the National Center on Safe Supportive Learning Environments</a:t>
            </a:r>
          </a:p>
          <a:p>
            <a:pPr marL="39688" algn="ctr"/>
            <a:r>
              <a:rPr lang="en-US" dirty="0">
                <a:solidFill>
                  <a:schemeClr val="tx1"/>
                </a:solidFill>
                <a:latin typeface="Arial" pitchFamily="34" charset="0"/>
                <a:cs typeface="Arial" pitchFamily="34" charset="0"/>
                <a:sym typeface="Arial Bold" charset="0"/>
              </a:rPr>
              <a:t>at </a:t>
            </a:r>
            <a:r>
              <a:rPr lang="en-US" u="sng" dirty="0">
                <a:solidFill>
                  <a:srgbClr val="009999"/>
                </a:solidFill>
                <a:latin typeface="Arial" pitchFamily="34" charset="0"/>
                <a:cs typeface="Arial" pitchFamily="34" charset="0"/>
                <a:sym typeface="Arial Bold" charset="0"/>
                <a:hlinkClick r:id="rId3"/>
              </a:rPr>
              <a:t>ncssle@air.org</a:t>
            </a:r>
            <a:r>
              <a:rPr lang="en-US" dirty="0">
                <a:solidFill>
                  <a:schemeClr val="tx1"/>
                </a:solidFill>
                <a:latin typeface="Arial" pitchFamily="34" charset="0"/>
                <a:cs typeface="Arial" pitchFamily="34" charset="0"/>
                <a:sym typeface="Arial Bold" charset="0"/>
              </a:rPr>
              <a:t>. </a:t>
            </a:r>
          </a:p>
        </p:txBody>
      </p:sp>
      <p:sp>
        <p:nvSpPr>
          <p:cNvPr id="2" name="Rectangle 1"/>
          <p:cNvSpPr/>
          <p:nvPr/>
        </p:nvSpPr>
        <p:spPr>
          <a:xfrm>
            <a:off x="533400" y="1752600"/>
            <a:ext cx="8139113"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143000"/>
            <a:ext cx="2345774" cy="2709863"/>
          </a:xfrm>
          <a:prstGeom prst="rect">
            <a:avLst/>
          </a:prstGeom>
          <a:ln>
            <a:solidFill>
              <a:schemeClr val="accent1"/>
            </a:solidFill>
          </a:ln>
        </p:spPr>
      </p:pic>
      <p:sp>
        <p:nvSpPr>
          <p:cNvPr id="11" name="Slide Number Placeholder 28"/>
          <p:cNvSpPr>
            <a:spLocks noGrp="1"/>
          </p:cNvSpPr>
          <p:nvPr>
            <p:ph type="sldNum" sz="quarter" idx="4294967295"/>
          </p:nvPr>
        </p:nvSpPr>
        <p:spPr>
          <a:xfrm>
            <a:off x="8320088" y="1136"/>
            <a:ext cx="519112" cy="365760"/>
          </a:xfrm>
          <a:prstGeom prst="rect">
            <a:avLst/>
          </a:prstGeom>
        </p:spPr>
        <p:txBody>
          <a:bodyPr/>
          <a:lstStyle>
            <a:lvl1pPr algn="r">
              <a:defRPr sz="1800">
                <a:solidFill>
                  <a:schemeClr val="bg1"/>
                </a:solidFill>
              </a:defRPr>
            </a:lvl1pPr>
          </a:lstStyle>
          <a:p>
            <a:fld id="{5BFDA9EE-8D48-4C7A-9C2A-8D9412115BCC}" type="slidenum">
              <a:rPr lang="en-US" sz="1400" smtClean="0">
                <a:latin typeface="Arial" pitchFamily="34" charset="0"/>
                <a:cs typeface="Arial" pitchFamily="34" charset="0"/>
              </a:rPr>
              <a:pPr/>
              <a:t>2</a:t>
            </a:fld>
            <a:endParaRPr lang="en-US" sz="1400" dirty="0">
              <a:latin typeface="Arial" pitchFamily="34" charset="0"/>
              <a:cs typeface="Arial"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165" y="1142999"/>
            <a:ext cx="3241891" cy="2709863"/>
          </a:xfrm>
          <a:prstGeom prst="rect">
            <a:avLst/>
          </a:prstGeom>
          <a:ln w="38100">
            <a:solidFill>
              <a:schemeClr val="tx2"/>
            </a:solidFill>
          </a:ln>
        </p:spPr>
      </p:pic>
    </p:spTree>
    <p:extLst>
      <p:ext uri="{BB962C8B-B14F-4D97-AF65-F5344CB8AC3E}">
        <p14:creationId xmlns:p14="http://schemas.microsoft.com/office/powerpoint/2010/main" val="311884436"/>
      </p:ext>
    </p:extLst>
  </p:cSld>
  <p:clrMapOvr>
    <a:masterClrMapping/>
  </p:clrMapOvr>
  <mc:AlternateContent xmlns:mc="http://schemas.openxmlformats.org/markup-compatibility/2006" xmlns:p14="http://schemas.microsoft.com/office/powerpoint/2010/main">
    <mc:Choice Requires="p14">
      <p:transition spd="slow" p14:dur="2000" advClick="0" advTm="48304"/>
    </mc:Choice>
    <mc:Fallback xmlns="" xmlns:mv="urn:schemas-microsoft-com:mac:vml">
      <p:transition spd="slow" advClick="0" advTm="483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a:bodyPr>
          <a:lstStyle/>
          <a:p>
            <a:r>
              <a:rPr lang="en-US" sz="2800" b="1" dirty="0"/>
              <a:t>SRO-School Community Collaborations that Support Students with Mental Health Needs</a:t>
            </a:r>
          </a:p>
        </p:txBody>
      </p:sp>
      <p:sp>
        <p:nvSpPr>
          <p:cNvPr id="3" name="Content Placeholder 2"/>
          <p:cNvSpPr>
            <a:spLocks noGrp="1"/>
          </p:cNvSpPr>
          <p:nvPr>
            <p:ph idx="1"/>
          </p:nvPr>
        </p:nvSpPr>
        <p:spPr>
          <a:xfrm>
            <a:off x="457200" y="2380488"/>
            <a:ext cx="8229600" cy="4325112"/>
          </a:xfrm>
        </p:spPr>
        <p:txBody>
          <a:bodyPr>
            <a:normAutofit/>
          </a:bodyPr>
          <a:lstStyle/>
          <a:p>
            <a:pPr marL="365760" lvl="1" indent="-256032">
              <a:buClr>
                <a:schemeClr val="tx1">
                  <a:lumMod val="65000"/>
                  <a:lumOff val="35000"/>
                </a:schemeClr>
              </a:buClr>
              <a:buFont typeface="Georgia"/>
              <a:buChar char="•"/>
            </a:pPr>
            <a:r>
              <a:rPr lang="en-US" sz="2400" b="1" dirty="0">
                <a:solidFill>
                  <a:schemeClr val="tx1">
                    <a:lumMod val="75000"/>
                    <a:lumOff val="25000"/>
                  </a:schemeClr>
                </a:solidFill>
              </a:rPr>
              <a:t>Holistic wraparound services delivery coordination teams</a:t>
            </a:r>
          </a:p>
          <a:p>
            <a:pPr marL="630936" lvl="2" indent="-256032">
              <a:buClr>
                <a:schemeClr val="tx1">
                  <a:lumMod val="65000"/>
                  <a:lumOff val="35000"/>
                </a:schemeClr>
              </a:buClr>
              <a:buFont typeface="Georgia"/>
              <a:buChar char="•"/>
            </a:pPr>
            <a:r>
              <a:rPr lang="en-US" b="1" dirty="0">
                <a:solidFill>
                  <a:schemeClr val="accent2"/>
                </a:solidFill>
              </a:rPr>
              <a:t>Mental health professionals</a:t>
            </a:r>
          </a:p>
          <a:p>
            <a:pPr marL="630936" lvl="2" indent="-256032">
              <a:buClr>
                <a:schemeClr val="tx1">
                  <a:lumMod val="65000"/>
                  <a:lumOff val="35000"/>
                </a:schemeClr>
              </a:buClr>
              <a:buFont typeface="Georgia"/>
              <a:buChar char="•"/>
            </a:pPr>
            <a:r>
              <a:rPr lang="en-US" b="1" dirty="0">
                <a:solidFill>
                  <a:schemeClr val="accent2"/>
                </a:solidFill>
              </a:rPr>
              <a:t>Community-based youth support organizations</a:t>
            </a:r>
          </a:p>
          <a:p>
            <a:pPr marL="630936" lvl="2" indent="-256032">
              <a:buClr>
                <a:schemeClr val="tx1">
                  <a:lumMod val="65000"/>
                  <a:lumOff val="35000"/>
                </a:schemeClr>
              </a:buClr>
              <a:buFont typeface="Georgia"/>
              <a:buChar char="•"/>
            </a:pPr>
            <a:r>
              <a:rPr lang="en-US" b="1" dirty="0">
                <a:solidFill>
                  <a:schemeClr val="accent2"/>
                </a:solidFill>
              </a:rPr>
              <a:t>SROs </a:t>
            </a:r>
          </a:p>
          <a:p>
            <a:pPr marL="630936" lvl="2" indent="-256032">
              <a:buClr>
                <a:schemeClr val="tx1">
                  <a:lumMod val="65000"/>
                  <a:lumOff val="35000"/>
                </a:schemeClr>
              </a:buClr>
              <a:buFont typeface="Georgia"/>
              <a:buChar char="•"/>
            </a:pPr>
            <a:r>
              <a:rPr lang="en-US" b="1" dirty="0">
                <a:solidFill>
                  <a:schemeClr val="accent2"/>
                </a:solidFill>
              </a:rPr>
              <a:t>School Administration</a:t>
            </a:r>
          </a:p>
          <a:p>
            <a:pPr marL="365760" lvl="1" indent="-256032">
              <a:buClr>
                <a:schemeClr val="tx1">
                  <a:lumMod val="65000"/>
                  <a:lumOff val="35000"/>
                </a:schemeClr>
              </a:buClr>
              <a:buFont typeface="Georgia"/>
              <a:buChar char="•"/>
            </a:pPr>
            <a:endParaRPr lang="en-US" sz="2800" dirty="0"/>
          </a:p>
          <a:p>
            <a:pPr marL="109728" indent="0">
              <a:buNone/>
            </a:pPr>
            <a:endParaRPr lang="en-US" sz="1800" dirty="0"/>
          </a:p>
        </p:txBody>
      </p:sp>
    </p:spTree>
    <p:extLst>
      <p:ext uri="{BB962C8B-B14F-4D97-AF65-F5344CB8AC3E}">
        <p14:creationId xmlns:p14="http://schemas.microsoft.com/office/powerpoint/2010/main" val="84774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noAutofit/>
          </a:bodyPr>
          <a:lstStyle/>
          <a:p>
            <a:r>
              <a:rPr lang="en-US" sz="2800" b="1" dirty="0"/>
              <a:t>SRO-School Community Collaborations That Support Youth Considered At Risk</a:t>
            </a:r>
          </a:p>
        </p:txBody>
      </p:sp>
      <p:sp>
        <p:nvSpPr>
          <p:cNvPr id="3" name="Content Placeholder 2"/>
          <p:cNvSpPr>
            <a:spLocks noGrp="1"/>
          </p:cNvSpPr>
          <p:nvPr>
            <p:ph idx="1"/>
          </p:nvPr>
        </p:nvSpPr>
        <p:spPr>
          <a:xfrm>
            <a:off x="457200" y="2380488"/>
            <a:ext cx="8229600" cy="4325112"/>
          </a:xfrm>
        </p:spPr>
        <p:txBody>
          <a:bodyPr>
            <a:normAutofit/>
          </a:bodyPr>
          <a:lstStyle/>
          <a:p>
            <a:r>
              <a:rPr lang="en-US" sz="2400" b="1" dirty="0">
                <a:solidFill>
                  <a:schemeClr val="tx1">
                    <a:lumMod val="75000"/>
                    <a:lumOff val="25000"/>
                  </a:schemeClr>
                </a:solidFill>
              </a:rPr>
              <a:t>Juvenile Justice Prevention Efforts</a:t>
            </a:r>
          </a:p>
          <a:p>
            <a:pPr lvl="1"/>
            <a:r>
              <a:rPr lang="en-US" sz="2400" b="1" dirty="0"/>
              <a:t>Formal Behavior contracts</a:t>
            </a:r>
          </a:p>
          <a:p>
            <a:pPr lvl="1"/>
            <a:r>
              <a:rPr lang="en-US" sz="2400" b="1" dirty="0"/>
              <a:t>Family Access to Connections Teams (FACTS)</a:t>
            </a:r>
          </a:p>
          <a:p>
            <a:pPr lvl="1"/>
            <a:r>
              <a:rPr lang="en-US" sz="2400" b="1" dirty="0"/>
              <a:t>Redirection/Diversion to restorative justice alternatives</a:t>
            </a:r>
          </a:p>
          <a:p>
            <a:pPr lvl="2"/>
            <a:r>
              <a:rPr lang="en-US" sz="2000" b="1" dirty="0"/>
              <a:t>Teen Courts </a:t>
            </a:r>
          </a:p>
          <a:p>
            <a:pPr lvl="2"/>
            <a:r>
              <a:rPr lang="en-US" sz="2000" b="1" dirty="0"/>
              <a:t>Formal Mediation by trained facilitator</a:t>
            </a:r>
          </a:p>
          <a:p>
            <a:pPr lvl="2"/>
            <a:endParaRPr lang="en-US" sz="1200" b="1" dirty="0"/>
          </a:p>
          <a:p>
            <a:r>
              <a:rPr lang="en-US" sz="2400" b="1" dirty="0">
                <a:solidFill>
                  <a:schemeClr val="tx1">
                    <a:lumMod val="75000"/>
                    <a:lumOff val="25000"/>
                  </a:schemeClr>
                </a:solidFill>
              </a:rPr>
              <a:t>Proactive Gang Prevention </a:t>
            </a:r>
          </a:p>
          <a:p>
            <a:pPr marL="109728" indent="0">
              <a:buNone/>
            </a:pPr>
            <a:endParaRPr lang="en-US" sz="600" b="1" dirty="0">
              <a:solidFill>
                <a:schemeClr val="tx1">
                  <a:lumMod val="75000"/>
                  <a:lumOff val="25000"/>
                </a:schemeClr>
              </a:solidFill>
            </a:endParaRPr>
          </a:p>
          <a:p>
            <a:r>
              <a:rPr lang="en-US" sz="2400" b="1" dirty="0">
                <a:solidFill>
                  <a:schemeClr val="tx1">
                    <a:lumMod val="75000"/>
                    <a:lumOff val="25000"/>
                  </a:schemeClr>
                </a:solidFill>
              </a:rPr>
              <a:t>Wraparound Services</a:t>
            </a:r>
          </a:p>
          <a:p>
            <a:endParaRPr lang="en-US" sz="2400" dirty="0"/>
          </a:p>
        </p:txBody>
      </p:sp>
    </p:spTree>
    <p:extLst>
      <p:ext uri="{BB962C8B-B14F-4D97-AF65-F5344CB8AC3E}">
        <p14:creationId xmlns:p14="http://schemas.microsoft.com/office/powerpoint/2010/main" val="506690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524000"/>
          </a:xfrm>
        </p:spPr>
        <p:txBody>
          <a:bodyPr/>
          <a:lstStyle/>
          <a:p>
            <a:r>
              <a:rPr lang="en-US" b="1" dirty="0"/>
              <a:t>Other SRO Collaborative Roles</a:t>
            </a:r>
          </a:p>
        </p:txBody>
      </p:sp>
      <p:sp>
        <p:nvSpPr>
          <p:cNvPr id="3" name="Content Placeholder 2"/>
          <p:cNvSpPr>
            <a:spLocks noGrp="1"/>
          </p:cNvSpPr>
          <p:nvPr>
            <p:ph idx="1"/>
          </p:nvPr>
        </p:nvSpPr>
        <p:spPr>
          <a:xfrm>
            <a:off x="381000" y="2456688"/>
            <a:ext cx="8229600" cy="4325112"/>
          </a:xfrm>
        </p:spPr>
        <p:txBody>
          <a:bodyPr/>
          <a:lstStyle/>
          <a:p>
            <a:r>
              <a:rPr lang="en-US" b="1" dirty="0">
                <a:solidFill>
                  <a:schemeClr val="tx1">
                    <a:lumMod val="75000"/>
                    <a:lumOff val="25000"/>
                  </a:schemeClr>
                </a:solidFill>
              </a:rPr>
              <a:t>Professional Development</a:t>
            </a:r>
          </a:p>
          <a:p>
            <a:endParaRPr lang="en-US" sz="1200" b="1" dirty="0">
              <a:solidFill>
                <a:schemeClr val="tx1">
                  <a:lumMod val="75000"/>
                  <a:lumOff val="25000"/>
                </a:schemeClr>
              </a:solidFill>
            </a:endParaRPr>
          </a:p>
          <a:p>
            <a:r>
              <a:rPr lang="en-US" b="1" dirty="0">
                <a:solidFill>
                  <a:schemeClr val="tx1">
                    <a:lumMod val="75000"/>
                    <a:lumOff val="25000"/>
                  </a:schemeClr>
                </a:solidFill>
              </a:rPr>
              <a:t>Staff Meetings </a:t>
            </a:r>
          </a:p>
          <a:p>
            <a:endParaRPr lang="en-US" sz="1200" b="1" dirty="0">
              <a:solidFill>
                <a:schemeClr val="tx1">
                  <a:lumMod val="75000"/>
                  <a:lumOff val="25000"/>
                </a:schemeClr>
              </a:solidFill>
            </a:endParaRPr>
          </a:p>
          <a:p>
            <a:r>
              <a:rPr lang="en-US" b="1" dirty="0">
                <a:solidFill>
                  <a:schemeClr val="tx1">
                    <a:lumMod val="75000"/>
                    <a:lumOff val="25000"/>
                  </a:schemeClr>
                </a:solidFill>
              </a:rPr>
              <a:t>Leadership Meetings</a:t>
            </a:r>
          </a:p>
        </p:txBody>
      </p:sp>
    </p:spTree>
    <p:extLst>
      <p:ext uri="{BB962C8B-B14F-4D97-AF65-F5344CB8AC3E}">
        <p14:creationId xmlns:p14="http://schemas.microsoft.com/office/powerpoint/2010/main" val="1168252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0" y="282072"/>
            <a:ext cx="9144000" cy="708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lgn="ctr" fontAlgn="base">
              <a:spcBef>
                <a:spcPct val="0"/>
              </a:spcBef>
              <a:spcAft>
                <a:spcPct val="0"/>
              </a:spcAft>
            </a:pPr>
            <a:r>
              <a:rPr lang="en-US" sz="4000" b="1" dirty="0">
                <a:solidFill>
                  <a:schemeClr val="accent1">
                    <a:lumMod val="50000"/>
                  </a:schemeClr>
                </a:solidFill>
                <a:latin typeface="Arial" pitchFamily="34" charset="0"/>
                <a:cs typeface="Arial" pitchFamily="34" charset="0"/>
              </a:rPr>
              <a:t>Information Sharing and Networking</a:t>
            </a:r>
          </a:p>
        </p:txBody>
      </p:sp>
      <p:grpSp>
        <p:nvGrpSpPr>
          <p:cNvPr id="86021" name="Group 5"/>
          <p:cNvGrpSpPr>
            <a:grpSpLocks noChangeAspect="1"/>
          </p:cNvGrpSpPr>
          <p:nvPr/>
        </p:nvGrpSpPr>
        <p:grpSpPr bwMode="auto">
          <a:xfrm>
            <a:off x="-12105" y="1447800"/>
            <a:ext cx="9156105" cy="3701598"/>
            <a:chOff x="61" y="924"/>
            <a:chExt cx="5987" cy="2208"/>
          </a:xfrm>
        </p:grpSpPr>
        <p:sp>
          <p:nvSpPr>
            <p:cNvPr id="86031" name="AutoShape 6"/>
            <p:cNvSpPr>
              <a:spLocks noChangeAspect="1" noChangeArrowheads="1" noTextEdit="1"/>
            </p:cNvSpPr>
            <p:nvPr/>
          </p:nvSpPr>
          <p:spPr bwMode="auto">
            <a:xfrm>
              <a:off x="61" y="924"/>
              <a:ext cx="5987" cy="2208"/>
            </a:xfrm>
            <a:prstGeom prst="rect">
              <a:avLst/>
            </a:prstGeom>
            <a:solidFill>
              <a:schemeClr val="accent1"/>
            </a:solidFill>
            <a:ln w="9525">
              <a:solidFill>
                <a:schemeClr val="bg2"/>
              </a:solidFill>
              <a:miter lim="800000"/>
              <a:headEnd/>
              <a:tailEnd/>
            </a:ln>
          </p:spPr>
          <p:txBody>
            <a:bodyPr/>
            <a:lstStyle/>
            <a:p>
              <a:pPr fontAlgn="base">
                <a:spcBef>
                  <a:spcPct val="0"/>
                </a:spcBef>
                <a:spcAft>
                  <a:spcPct val="0"/>
                </a:spcAft>
              </a:pPr>
              <a:endParaRPr lang="en-US" b="1" dirty="0">
                <a:solidFill>
                  <a:schemeClr val="bg1">
                    <a:lumMod val="50000"/>
                  </a:schemeClr>
                </a:solidFill>
                <a:latin typeface="Arial" pitchFamily="34" charset="0"/>
                <a:cs typeface="Arial" pitchFamily="34" charset="0"/>
              </a:endParaRPr>
            </a:p>
          </p:txBody>
        </p:sp>
        <p:cxnSp>
          <p:nvCxnSpPr>
            <p:cNvPr id="86032" name="_s11287"/>
            <p:cNvCxnSpPr>
              <a:cxnSpLocks noChangeShapeType="1"/>
            </p:cNvCxnSpPr>
            <p:nvPr/>
          </p:nvCxnSpPr>
          <p:spPr bwMode="auto">
            <a:xfrm rot="10800000">
              <a:off x="925" y="2482"/>
              <a:ext cx="1123" cy="333"/>
            </a:xfrm>
            <a:prstGeom prst="bentConnector3">
              <a:avLst>
                <a:gd name="adj1" fmla="val 103242"/>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86036" name="_s11276"/>
            <p:cNvCxnSpPr>
              <a:cxnSpLocks noChangeShapeType="1"/>
            </p:cNvCxnSpPr>
            <p:nvPr/>
          </p:nvCxnSpPr>
          <p:spPr bwMode="auto">
            <a:xfrm rot="10800000">
              <a:off x="3017" y="1647"/>
              <a:ext cx="1572" cy="122"/>
            </a:xfrm>
            <a:prstGeom prst="bentConnector3">
              <a:avLst>
                <a:gd name="adj1" fmla="val -317"/>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86037" name="_s11275"/>
            <p:cNvCxnSpPr>
              <a:cxnSpLocks noChangeShapeType="1"/>
              <a:stCxn id="86041" idx="0"/>
              <a:endCxn id="86039" idx="2"/>
            </p:cNvCxnSpPr>
            <p:nvPr/>
          </p:nvCxnSpPr>
          <p:spPr bwMode="auto">
            <a:xfrm rot="5400000" flipH="1" flipV="1">
              <a:off x="2902" y="1654"/>
              <a:ext cx="232" cy="1"/>
            </a:xfrm>
            <a:prstGeom prst="bentConnector3">
              <a:avLst>
                <a:gd name="adj1" fmla="val 50000"/>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86038" name="_s11274"/>
            <p:cNvCxnSpPr>
              <a:cxnSpLocks noChangeShapeType="1"/>
              <a:stCxn id="86040" idx="0"/>
              <a:endCxn id="86039" idx="2"/>
            </p:cNvCxnSpPr>
            <p:nvPr/>
          </p:nvCxnSpPr>
          <p:spPr bwMode="auto">
            <a:xfrm rot="5400000" flipH="1" flipV="1">
              <a:off x="1987" y="732"/>
              <a:ext cx="225" cy="1838"/>
            </a:xfrm>
            <a:prstGeom prst="bentConnector3">
              <a:avLst>
                <a:gd name="adj1" fmla="val 50000"/>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sp>
          <p:nvSpPr>
            <p:cNvPr id="86039" name="_s11270"/>
            <p:cNvSpPr>
              <a:spLocks noChangeArrowheads="1"/>
            </p:cNvSpPr>
            <p:nvPr/>
          </p:nvSpPr>
          <p:spPr bwMode="auto">
            <a:xfrm>
              <a:off x="1980" y="1250"/>
              <a:ext cx="2078" cy="288"/>
            </a:xfrm>
            <a:prstGeom prst="roundRect">
              <a:avLst>
                <a:gd name="adj" fmla="val 16667"/>
              </a:avLst>
            </a:prstGeom>
            <a:solidFill>
              <a:schemeClr val="bg1"/>
            </a:solidFill>
            <a:ln w="9525">
              <a:solidFill>
                <a:schemeClr val="bg2"/>
              </a:solidFill>
              <a:round/>
              <a:headEnd/>
              <a:tailEnd/>
            </a:ln>
          </p:spPr>
          <p:txBody>
            <a:bodyPr wrap="none" lIns="58497" tIns="29249" rIns="58497" bIns="29249" anchor="ctr"/>
            <a:lstStyle/>
            <a:p>
              <a:pPr algn="ctr" fontAlgn="base">
                <a:spcBef>
                  <a:spcPct val="0"/>
                </a:spcBef>
                <a:spcAft>
                  <a:spcPct val="0"/>
                </a:spcAft>
              </a:pPr>
              <a:r>
                <a:rPr lang="en-US" sz="1600" b="1" dirty="0">
                  <a:solidFill>
                    <a:schemeClr val="tx1">
                      <a:lumMod val="75000"/>
                      <a:lumOff val="25000"/>
                    </a:schemeClr>
                  </a:solidFill>
                  <a:latin typeface="Arial" pitchFamily="34" charset="0"/>
                  <a:cs typeface="Arial" pitchFamily="34" charset="0"/>
                </a:rPr>
                <a:t>STUDENTS, STAFF, &amp; SCHOOL  </a:t>
              </a:r>
            </a:p>
          </p:txBody>
        </p:sp>
        <p:sp>
          <p:nvSpPr>
            <p:cNvPr id="86040" name="_s11271"/>
            <p:cNvSpPr>
              <a:spLocks noChangeArrowheads="1"/>
            </p:cNvSpPr>
            <p:nvPr/>
          </p:nvSpPr>
          <p:spPr bwMode="auto">
            <a:xfrm>
              <a:off x="406" y="1763"/>
              <a:ext cx="1550" cy="288"/>
            </a:xfrm>
            <a:prstGeom prst="roundRect">
              <a:avLst>
                <a:gd name="adj" fmla="val 16667"/>
              </a:avLst>
            </a:prstGeom>
            <a:solidFill>
              <a:schemeClr val="bg1"/>
            </a:solidFill>
            <a:ln w="9525">
              <a:solidFill>
                <a:schemeClr val="bg2"/>
              </a:solidFill>
              <a:round/>
              <a:headEnd/>
              <a:tailEnd/>
            </a:ln>
          </p:spPr>
          <p:txBody>
            <a:bodyPr wrap="none" lIns="58497" tIns="29249" rIns="58497" bIns="29249" anchor="ctr"/>
            <a:lstStyle/>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POLICE DEPARTMENT</a:t>
              </a:r>
              <a:r>
                <a:rPr lang="en-US" sz="1050" b="1" u="sng" dirty="0">
                  <a:solidFill>
                    <a:schemeClr val="tx1">
                      <a:lumMod val="75000"/>
                      <a:lumOff val="25000"/>
                    </a:schemeClr>
                  </a:solidFill>
                  <a:latin typeface="Arial" pitchFamily="34" charset="0"/>
                  <a:cs typeface="Arial" pitchFamily="34" charset="0"/>
                </a:rPr>
                <a:t>.</a:t>
              </a:r>
              <a:endParaRPr lang="en-US" sz="1050" u="sng" dirty="0">
                <a:solidFill>
                  <a:schemeClr val="tx1">
                    <a:lumMod val="75000"/>
                    <a:lumOff val="25000"/>
                  </a:schemeClr>
                </a:solidFill>
                <a:latin typeface="Arial" pitchFamily="34" charset="0"/>
                <a:cs typeface="Arial" pitchFamily="34" charset="0"/>
              </a:endParaRPr>
            </a:p>
          </p:txBody>
        </p:sp>
        <p:sp>
          <p:nvSpPr>
            <p:cNvPr id="86041" name="_s11272"/>
            <p:cNvSpPr>
              <a:spLocks noChangeArrowheads="1"/>
            </p:cNvSpPr>
            <p:nvPr/>
          </p:nvSpPr>
          <p:spPr bwMode="auto">
            <a:xfrm>
              <a:off x="2243" y="1770"/>
              <a:ext cx="1550" cy="288"/>
            </a:xfrm>
            <a:prstGeom prst="roundRect">
              <a:avLst>
                <a:gd name="adj" fmla="val 16667"/>
              </a:avLst>
            </a:prstGeom>
            <a:solidFill>
              <a:schemeClr val="bg1"/>
            </a:solidFill>
            <a:ln w="9525">
              <a:solidFill>
                <a:schemeClr val="bg2"/>
              </a:solidFill>
              <a:round/>
              <a:headEnd/>
              <a:tailEnd/>
            </a:ln>
          </p:spPr>
          <p:txBody>
            <a:bodyPr wrap="none" lIns="58497" tIns="29249" rIns="58497" bIns="29249" anchor="ctr"/>
            <a:lstStyle/>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SCHOOL RESOURCE OFFICER</a:t>
              </a:r>
              <a:endParaRPr lang="en-US" sz="1200" dirty="0">
                <a:solidFill>
                  <a:schemeClr val="tx1">
                    <a:lumMod val="75000"/>
                    <a:lumOff val="25000"/>
                  </a:schemeClr>
                </a:solidFill>
                <a:latin typeface="Arial" pitchFamily="34" charset="0"/>
                <a:cs typeface="Arial" pitchFamily="34" charset="0"/>
              </a:endParaRPr>
            </a:p>
          </p:txBody>
        </p:sp>
        <p:sp>
          <p:nvSpPr>
            <p:cNvPr id="86042" name="_s11273"/>
            <p:cNvSpPr>
              <a:spLocks noChangeArrowheads="1"/>
            </p:cNvSpPr>
            <p:nvPr/>
          </p:nvSpPr>
          <p:spPr bwMode="auto">
            <a:xfrm>
              <a:off x="4307" y="1740"/>
              <a:ext cx="1550" cy="288"/>
            </a:xfrm>
            <a:prstGeom prst="roundRect">
              <a:avLst>
                <a:gd name="adj" fmla="val 16667"/>
              </a:avLst>
            </a:prstGeom>
            <a:solidFill>
              <a:schemeClr val="bg1"/>
            </a:solidFill>
            <a:ln w="9525">
              <a:solidFill>
                <a:schemeClr val="bg2"/>
              </a:solidFill>
              <a:round/>
              <a:headEnd/>
              <a:tailEnd/>
            </a:ln>
          </p:spPr>
          <p:txBody>
            <a:bodyPr wrap="none" lIns="58497" tIns="29249" rIns="58497" bIns="29249" anchor="ctr"/>
            <a:lstStyle/>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CITY SCHOOL DISTRICT</a:t>
              </a:r>
            </a:p>
          </p:txBody>
        </p:sp>
        <p:sp>
          <p:nvSpPr>
            <p:cNvPr id="86043" name="_s11278"/>
            <p:cNvSpPr>
              <a:spLocks noChangeArrowheads="1"/>
            </p:cNvSpPr>
            <p:nvPr/>
          </p:nvSpPr>
          <p:spPr bwMode="auto">
            <a:xfrm>
              <a:off x="275" y="2190"/>
              <a:ext cx="1680" cy="288"/>
            </a:xfrm>
            <a:prstGeom prst="roundRect">
              <a:avLst>
                <a:gd name="adj" fmla="val 16667"/>
              </a:avLst>
            </a:prstGeom>
            <a:solidFill>
              <a:schemeClr val="bg1"/>
            </a:solidFill>
            <a:ln w="9525">
              <a:solidFill>
                <a:schemeClr val="bg2"/>
              </a:solidFill>
              <a:round/>
              <a:headEnd/>
              <a:tailEnd/>
            </a:ln>
          </p:spPr>
          <p:txBody>
            <a:bodyPr wrap="none" lIns="72361" tIns="36181" rIns="72361" bIns="36181" anchor="ctr"/>
            <a:lstStyle/>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PARENTS</a:t>
              </a:r>
            </a:p>
          </p:txBody>
        </p:sp>
        <p:sp>
          <p:nvSpPr>
            <p:cNvPr id="86044" name="_s11282"/>
            <p:cNvSpPr>
              <a:spLocks noChangeArrowheads="1"/>
            </p:cNvSpPr>
            <p:nvPr/>
          </p:nvSpPr>
          <p:spPr bwMode="auto">
            <a:xfrm>
              <a:off x="4177" y="2180"/>
              <a:ext cx="1680" cy="288"/>
            </a:xfrm>
            <a:prstGeom prst="roundRect">
              <a:avLst>
                <a:gd name="adj" fmla="val 16667"/>
              </a:avLst>
            </a:prstGeom>
            <a:solidFill>
              <a:schemeClr val="bg1"/>
            </a:solidFill>
            <a:ln w="9525">
              <a:solidFill>
                <a:schemeClr val="bg2"/>
              </a:solidFill>
              <a:round/>
              <a:headEnd/>
              <a:tailEnd/>
            </a:ln>
          </p:spPr>
          <p:txBody>
            <a:bodyPr wrap="none" lIns="73838" tIns="36919" rIns="73838" bIns="36919" anchor="ctr"/>
            <a:lstStyle/>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CRIMINAL JUSTICE </a:t>
              </a:r>
            </a:p>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SERVICES</a:t>
              </a:r>
            </a:p>
          </p:txBody>
        </p:sp>
        <p:sp>
          <p:nvSpPr>
            <p:cNvPr id="86045" name="_s11284"/>
            <p:cNvSpPr>
              <a:spLocks noChangeArrowheads="1"/>
            </p:cNvSpPr>
            <p:nvPr/>
          </p:nvSpPr>
          <p:spPr bwMode="auto">
            <a:xfrm>
              <a:off x="2179" y="2190"/>
              <a:ext cx="1680" cy="288"/>
            </a:xfrm>
            <a:prstGeom prst="roundRect">
              <a:avLst>
                <a:gd name="adj" fmla="val 16667"/>
              </a:avLst>
            </a:prstGeom>
            <a:solidFill>
              <a:schemeClr val="bg1"/>
            </a:solidFill>
            <a:ln w="9525">
              <a:solidFill>
                <a:schemeClr val="bg2"/>
              </a:solidFill>
              <a:round/>
              <a:headEnd/>
              <a:tailEnd/>
            </a:ln>
          </p:spPr>
          <p:txBody>
            <a:bodyPr wrap="none" lIns="73838" tIns="36919" rIns="73838" bIns="36919" anchor="ctr"/>
            <a:lstStyle/>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INTERVENTION PROGRAM</a:t>
              </a:r>
            </a:p>
          </p:txBody>
        </p:sp>
        <p:sp>
          <p:nvSpPr>
            <p:cNvPr id="86046" name="_s11286"/>
            <p:cNvSpPr>
              <a:spLocks noChangeArrowheads="1"/>
            </p:cNvSpPr>
            <p:nvPr/>
          </p:nvSpPr>
          <p:spPr bwMode="auto">
            <a:xfrm>
              <a:off x="2048" y="2671"/>
              <a:ext cx="1759" cy="288"/>
            </a:xfrm>
            <a:prstGeom prst="roundRect">
              <a:avLst>
                <a:gd name="adj" fmla="val 16667"/>
              </a:avLst>
            </a:prstGeom>
            <a:solidFill>
              <a:schemeClr val="bg1"/>
            </a:solidFill>
            <a:ln w="9525">
              <a:solidFill>
                <a:schemeClr val="bg2"/>
              </a:solidFill>
              <a:round/>
              <a:headEnd/>
              <a:tailEnd/>
            </a:ln>
          </p:spPr>
          <p:txBody>
            <a:bodyPr wrap="none" anchor="ctr"/>
            <a:lstStyle/>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INTERAGENCY COMMUNITY</a:t>
              </a:r>
            </a:p>
            <a:p>
              <a:pPr algn="ctr" fontAlgn="base">
                <a:spcBef>
                  <a:spcPct val="0"/>
                </a:spcBef>
                <a:spcAft>
                  <a:spcPct val="0"/>
                </a:spcAft>
              </a:pPr>
              <a:r>
                <a:rPr lang="en-US" sz="1200" b="1" dirty="0">
                  <a:solidFill>
                    <a:schemeClr val="tx1">
                      <a:lumMod val="75000"/>
                      <a:lumOff val="25000"/>
                    </a:schemeClr>
                  </a:solidFill>
                  <a:latin typeface="Arial" pitchFamily="34" charset="0"/>
                  <a:cs typeface="Arial" pitchFamily="34" charset="0"/>
                </a:rPr>
                <a:t>COLLABORATION</a:t>
              </a:r>
            </a:p>
          </p:txBody>
        </p:sp>
      </p:grpSp>
      <p:grpSp>
        <p:nvGrpSpPr>
          <p:cNvPr id="86022" name="Group 22"/>
          <p:cNvGrpSpPr>
            <a:grpSpLocks/>
          </p:cNvGrpSpPr>
          <p:nvPr/>
        </p:nvGrpSpPr>
        <p:grpSpPr bwMode="auto">
          <a:xfrm>
            <a:off x="4770777" y="5248515"/>
            <a:ext cx="2186611" cy="1549339"/>
            <a:chOff x="1824" y="633"/>
            <a:chExt cx="2834" cy="2849"/>
          </a:xfrm>
        </p:grpSpPr>
        <p:sp>
          <p:nvSpPr>
            <p:cNvPr id="86027"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lumMod val="60000"/>
                <a:lumOff val="40000"/>
              </a:schemeClr>
            </a:solidFill>
            <a:ln w="28575">
              <a:solidFill>
                <a:srgbClr val="000000"/>
              </a:solidFill>
              <a:miter lim="800000"/>
              <a:headEnd/>
              <a:tailEnd/>
            </a:ln>
          </p:spPr>
          <p:txBody>
            <a:bodyPr/>
            <a:lstStyle/>
            <a:p>
              <a:pPr fontAlgn="base">
                <a:spcBef>
                  <a:spcPct val="0"/>
                </a:spcBef>
                <a:spcAft>
                  <a:spcPct val="0"/>
                </a:spcAft>
              </a:pPr>
              <a:endParaRPr lang="en-US" b="1" dirty="0">
                <a:solidFill>
                  <a:schemeClr val="bg1">
                    <a:lumMod val="50000"/>
                  </a:schemeClr>
                </a:solidFill>
                <a:latin typeface="Arial" pitchFamily="34" charset="0"/>
                <a:cs typeface="Arial" pitchFamily="34" charset="0"/>
              </a:endParaRPr>
            </a:p>
          </p:txBody>
        </p:sp>
        <p:sp>
          <p:nvSpPr>
            <p:cNvPr id="86028"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lumMod val="75000"/>
              </a:schemeClr>
            </a:solidFill>
            <a:ln w="28575">
              <a:solidFill>
                <a:srgbClr val="000000"/>
              </a:solidFill>
              <a:miter lim="800000"/>
              <a:headEnd/>
              <a:tailEnd/>
            </a:ln>
          </p:spPr>
          <p:txBody>
            <a:bodyPr/>
            <a:lstStyle/>
            <a:p>
              <a:pPr fontAlgn="base">
                <a:spcBef>
                  <a:spcPct val="0"/>
                </a:spcBef>
                <a:spcAft>
                  <a:spcPct val="0"/>
                </a:spcAft>
              </a:pPr>
              <a:endParaRPr lang="en-US" b="1" dirty="0">
                <a:solidFill>
                  <a:schemeClr val="bg1">
                    <a:lumMod val="50000"/>
                  </a:schemeClr>
                </a:solidFill>
                <a:latin typeface="Arial" pitchFamily="34" charset="0"/>
                <a:cs typeface="Arial" pitchFamily="34" charset="0"/>
              </a:endParaRPr>
            </a:p>
          </p:txBody>
        </p:sp>
        <p:sp>
          <p:nvSpPr>
            <p:cNvPr id="86029"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2">
                <a:lumMod val="75000"/>
              </a:schemeClr>
            </a:solidFill>
            <a:ln w="28575">
              <a:solidFill>
                <a:srgbClr val="000000"/>
              </a:solidFill>
              <a:miter lim="800000"/>
              <a:headEnd/>
              <a:tailEnd/>
            </a:ln>
          </p:spPr>
          <p:txBody>
            <a:bodyPr/>
            <a:lstStyle/>
            <a:p>
              <a:pPr fontAlgn="base">
                <a:spcBef>
                  <a:spcPct val="0"/>
                </a:spcBef>
                <a:spcAft>
                  <a:spcPct val="0"/>
                </a:spcAft>
              </a:pPr>
              <a:endParaRPr lang="en-US" b="1" dirty="0">
                <a:solidFill>
                  <a:schemeClr val="bg1">
                    <a:lumMod val="50000"/>
                  </a:schemeClr>
                </a:solidFill>
                <a:latin typeface="Arial" pitchFamily="34" charset="0"/>
                <a:cs typeface="Arial" pitchFamily="34" charset="0"/>
              </a:endParaRPr>
            </a:p>
          </p:txBody>
        </p:sp>
        <p:sp>
          <p:nvSpPr>
            <p:cNvPr id="86030"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1">
                <a:lumMod val="60000"/>
                <a:lumOff val="40000"/>
              </a:schemeClr>
            </a:solidFill>
            <a:ln w="28575">
              <a:solidFill>
                <a:srgbClr val="000000"/>
              </a:solidFill>
              <a:miter lim="800000"/>
              <a:headEnd/>
              <a:tailEnd/>
            </a:ln>
          </p:spPr>
          <p:txBody>
            <a:bodyPr/>
            <a:lstStyle/>
            <a:p>
              <a:pPr fontAlgn="base">
                <a:spcBef>
                  <a:spcPct val="0"/>
                </a:spcBef>
                <a:spcAft>
                  <a:spcPct val="0"/>
                </a:spcAft>
              </a:pPr>
              <a:endParaRPr lang="en-US" b="1" dirty="0">
                <a:solidFill>
                  <a:schemeClr val="bg1">
                    <a:lumMod val="50000"/>
                  </a:schemeClr>
                </a:solidFill>
                <a:latin typeface="Arial" pitchFamily="34" charset="0"/>
                <a:cs typeface="Arial" pitchFamily="34" charset="0"/>
              </a:endParaRPr>
            </a:p>
          </p:txBody>
        </p:sp>
      </p:grpSp>
      <p:sp>
        <p:nvSpPr>
          <p:cNvPr id="86023" name="Rectangle 27"/>
          <p:cNvSpPr>
            <a:spLocks noChangeArrowheads="1"/>
          </p:cNvSpPr>
          <p:nvPr/>
        </p:nvSpPr>
        <p:spPr bwMode="auto">
          <a:xfrm>
            <a:off x="157651" y="5560878"/>
            <a:ext cx="3011851" cy="4623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fontAlgn="base">
              <a:spcBef>
                <a:spcPct val="0"/>
              </a:spcBef>
              <a:spcAft>
                <a:spcPct val="0"/>
              </a:spcAft>
            </a:pPr>
            <a:r>
              <a:rPr lang="en-US" sz="2400" b="1" dirty="0">
                <a:solidFill>
                  <a:schemeClr val="tx1">
                    <a:lumMod val="75000"/>
                    <a:lumOff val="25000"/>
                  </a:schemeClr>
                </a:solidFill>
                <a:latin typeface="Arial" pitchFamily="34" charset="0"/>
                <a:cs typeface="Arial" pitchFamily="34" charset="0"/>
              </a:rPr>
              <a:t>Let’s work together</a:t>
            </a:r>
          </a:p>
        </p:txBody>
      </p:sp>
      <p:sp>
        <p:nvSpPr>
          <p:cNvPr id="86024" name="AutoShape 28"/>
          <p:cNvSpPr>
            <a:spLocks noChangeArrowheads="1"/>
          </p:cNvSpPr>
          <p:nvPr/>
        </p:nvSpPr>
        <p:spPr bwMode="auto">
          <a:xfrm>
            <a:off x="3275956" y="5629193"/>
            <a:ext cx="1405556" cy="393992"/>
          </a:xfrm>
          <a:prstGeom prst="rightArrow">
            <a:avLst>
              <a:gd name="adj1" fmla="val 50000"/>
              <a:gd name="adj2" fmla="val 54545"/>
            </a:avLst>
          </a:prstGeom>
          <a:solidFill>
            <a:schemeClr val="accent1">
              <a:lumMod val="50000"/>
            </a:schemeClr>
          </a:solidFill>
          <a:ln>
            <a:noFill/>
          </a:ln>
        </p:spPr>
        <p:txBody>
          <a:bodyPr wrap="none" lIns="92075" tIns="46038" rIns="92075" bIns="46038" anchor="ctr"/>
          <a:lstStyle/>
          <a:p>
            <a:pPr fontAlgn="base">
              <a:spcBef>
                <a:spcPct val="0"/>
              </a:spcBef>
              <a:spcAft>
                <a:spcPct val="0"/>
              </a:spcAft>
            </a:pPr>
            <a:endParaRPr lang="en-US" b="1" dirty="0">
              <a:solidFill>
                <a:schemeClr val="bg1">
                  <a:lumMod val="50000"/>
                </a:schemeClr>
              </a:solidFill>
              <a:latin typeface="Arial" pitchFamily="34" charset="0"/>
              <a:cs typeface="Arial" pitchFamily="34" charset="0"/>
            </a:endParaRPr>
          </a:p>
        </p:txBody>
      </p:sp>
      <p:sp>
        <p:nvSpPr>
          <p:cNvPr id="86025" name="Rectangle 29"/>
          <p:cNvSpPr>
            <a:spLocks noChangeArrowheads="1"/>
          </p:cNvSpPr>
          <p:nvPr/>
        </p:nvSpPr>
        <p:spPr bwMode="auto">
          <a:xfrm>
            <a:off x="733316" y="909293"/>
            <a:ext cx="7645619" cy="4623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fontAlgn="base">
              <a:spcBef>
                <a:spcPct val="0"/>
              </a:spcBef>
              <a:spcAft>
                <a:spcPct val="0"/>
              </a:spcAft>
            </a:pPr>
            <a:r>
              <a:rPr lang="en-US" sz="2400" b="1" dirty="0">
                <a:solidFill>
                  <a:schemeClr val="accent1">
                    <a:lumMod val="50000"/>
                  </a:schemeClr>
                </a:solidFill>
                <a:latin typeface="Arial" pitchFamily="34" charset="0"/>
                <a:cs typeface="Arial" pitchFamily="34" charset="0"/>
              </a:rPr>
              <a:t>WORKING TOGETHER FOR THE COMMON GOOD</a:t>
            </a:r>
          </a:p>
        </p:txBody>
      </p:sp>
      <p:sp>
        <p:nvSpPr>
          <p:cNvPr id="32" name="Rectangle 31"/>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23</a:t>
            </a:fld>
            <a:endParaRPr lang="en-US" sz="1400" dirty="0">
              <a:solidFill>
                <a:schemeClr val="bg1"/>
              </a:solidFill>
              <a:latin typeface="Arial" pitchFamily="34" charset="0"/>
              <a:cs typeface="Arial" pitchFamily="34" charset="0"/>
            </a:endParaRPr>
          </a:p>
        </p:txBody>
      </p:sp>
      <p:cxnSp>
        <p:nvCxnSpPr>
          <p:cNvPr id="4" name="Elbow Connector 3"/>
          <p:cNvCxnSpPr>
            <a:stCxn id="86041" idx="1"/>
            <a:endCxn id="86040" idx="3"/>
          </p:cNvCxnSpPr>
          <p:nvPr/>
        </p:nvCxnSpPr>
        <p:spPr>
          <a:xfrm rot="10800000">
            <a:off x="2885977" y="3095750"/>
            <a:ext cx="438918" cy="11735"/>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37802" y="2947383"/>
            <a:ext cx="94055" cy="7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_s11287"/>
          <p:cNvCxnSpPr>
            <a:cxnSpLocks noChangeShapeType="1"/>
            <a:endCxn id="86045" idx="2"/>
          </p:cNvCxnSpPr>
          <p:nvPr/>
        </p:nvCxnSpPr>
        <p:spPr bwMode="auto">
          <a:xfrm rot="5400000" flipH="1" flipV="1">
            <a:off x="4348350" y="4213249"/>
            <a:ext cx="323554" cy="3058"/>
          </a:xfrm>
          <a:prstGeom prst="bentConnector3">
            <a:avLst>
              <a:gd name="adj1" fmla="val 50000"/>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49" name="_s11287"/>
          <p:cNvCxnSpPr>
            <a:cxnSpLocks noChangeShapeType="1"/>
          </p:cNvCxnSpPr>
          <p:nvPr/>
        </p:nvCxnSpPr>
        <p:spPr bwMode="auto">
          <a:xfrm flipV="1">
            <a:off x="5716769" y="4036236"/>
            <a:ext cx="2436631" cy="581727"/>
          </a:xfrm>
          <a:prstGeom prst="bentConnector3">
            <a:avLst>
              <a:gd name="adj1" fmla="val 101174"/>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52" name="_s11287"/>
          <p:cNvCxnSpPr>
            <a:cxnSpLocks noChangeShapeType="1"/>
          </p:cNvCxnSpPr>
          <p:nvPr/>
        </p:nvCxnSpPr>
        <p:spPr bwMode="auto">
          <a:xfrm rot="10800000">
            <a:off x="2900569" y="3057190"/>
            <a:ext cx="424327" cy="2280"/>
          </a:xfrm>
          <a:prstGeom prst="bentConnector3">
            <a:avLst>
              <a:gd name="adj1" fmla="val 50000"/>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53" name="_s11287"/>
          <p:cNvCxnSpPr>
            <a:cxnSpLocks noChangeShapeType="1"/>
            <a:endCxn id="86041" idx="3"/>
          </p:cNvCxnSpPr>
          <p:nvPr/>
        </p:nvCxnSpPr>
        <p:spPr bwMode="auto">
          <a:xfrm rot="10800000">
            <a:off x="5695359" y="3107484"/>
            <a:ext cx="786077" cy="2"/>
          </a:xfrm>
          <a:prstGeom prst="bentConnector3">
            <a:avLst>
              <a:gd name="adj1" fmla="val 50000"/>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54" name="_s11287"/>
          <p:cNvCxnSpPr>
            <a:cxnSpLocks noChangeShapeType="1"/>
            <a:stCxn id="86043" idx="1"/>
            <a:endCxn id="86040" idx="1"/>
          </p:cNvCxnSpPr>
          <p:nvPr/>
        </p:nvCxnSpPr>
        <p:spPr bwMode="auto">
          <a:xfrm rot="10800000" flipH="1">
            <a:off x="315172" y="3095749"/>
            <a:ext cx="200342" cy="715844"/>
          </a:xfrm>
          <a:prstGeom prst="bentConnector3">
            <a:avLst>
              <a:gd name="adj1" fmla="val -114105"/>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55" name="_s11287"/>
          <p:cNvCxnSpPr>
            <a:cxnSpLocks noChangeShapeType="1"/>
            <a:stCxn id="86044" idx="3"/>
            <a:endCxn id="86042" idx="3"/>
          </p:cNvCxnSpPr>
          <p:nvPr/>
        </p:nvCxnSpPr>
        <p:spPr bwMode="auto">
          <a:xfrm flipV="1">
            <a:off x="8851898" y="3057191"/>
            <a:ext cx="12700" cy="737637"/>
          </a:xfrm>
          <a:prstGeom prst="bentConnector3">
            <a:avLst>
              <a:gd name="adj1" fmla="val 1800000"/>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60" name="_s11287"/>
          <p:cNvCxnSpPr>
            <a:cxnSpLocks noChangeShapeType="1"/>
            <a:stCxn id="86043" idx="3"/>
          </p:cNvCxnSpPr>
          <p:nvPr/>
        </p:nvCxnSpPr>
        <p:spPr bwMode="auto">
          <a:xfrm>
            <a:off x="2884448" y="3811593"/>
            <a:ext cx="342570" cy="12700"/>
          </a:xfrm>
          <a:prstGeom prst="bentConnector3">
            <a:avLst>
              <a:gd name="adj1" fmla="val 50000"/>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cxnSp>
        <p:nvCxnSpPr>
          <p:cNvPr id="61" name="_s11287"/>
          <p:cNvCxnSpPr>
            <a:cxnSpLocks noChangeShapeType="1"/>
            <a:stCxn id="86044" idx="1"/>
            <a:endCxn id="86045" idx="3"/>
          </p:cNvCxnSpPr>
          <p:nvPr/>
        </p:nvCxnSpPr>
        <p:spPr bwMode="auto">
          <a:xfrm rot="10800000" flipV="1">
            <a:off x="5796294" y="3794827"/>
            <a:ext cx="486328" cy="16765"/>
          </a:xfrm>
          <a:prstGeom prst="bentConnector3">
            <a:avLst>
              <a:gd name="adj1" fmla="val 50000"/>
            </a:avLst>
          </a:prstGeom>
          <a:noFill/>
          <a:ln w="28575">
            <a:solidFill>
              <a:schemeClr val="accent2">
                <a:lumMod val="75000"/>
              </a:schemeClr>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1832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229600" cy="3810000"/>
          </a:xfrm>
        </p:spPr>
        <p:txBody>
          <a:bodyPr>
            <a:noAutofit/>
          </a:bodyPr>
          <a:lstStyle/>
          <a:p>
            <a:r>
              <a:rPr lang="en-US" sz="2400" b="1" dirty="0">
                <a:solidFill>
                  <a:schemeClr val="tx1">
                    <a:lumMod val="75000"/>
                    <a:lumOff val="25000"/>
                  </a:schemeClr>
                </a:solidFill>
              </a:rPr>
              <a:t>Essential elements of successful SRO deployment:</a:t>
            </a:r>
          </a:p>
          <a:p>
            <a:pPr lvl="1">
              <a:buFont typeface="Arial" pitchFamily="34" charset="0"/>
              <a:buChar char="•"/>
            </a:pPr>
            <a:r>
              <a:rPr lang="en-US" sz="1800" b="1" dirty="0"/>
              <a:t>The development of positive collaborative relationships between SROs and: </a:t>
            </a:r>
          </a:p>
          <a:p>
            <a:pPr lvl="2"/>
            <a:r>
              <a:rPr lang="en-US" sz="1600" b="1" dirty="0"/>
              <a:t>Students</a:t>
            </a:r>
          </a:p>
          <a:p>
            <a:pPr lvl="2"/>
            <a:r>
              <a:rPr lang="en-US" sz="1600" b="1" dirty="0"/>
              <a:t>School administration, faculty staff</a:t>
            </a:r>
          </a:p>
          <a:p>
            <a:pPr lvl="2"/>
            <a:r>
              <a:rPr lang="en-US" sz="1600" b="1" dirty="0"/>
              <a:t>Families</a:t>
            </a:r>
          </a:p>
          <a:p>
            <a:pPr lvl="2"/>
            <a:r>
              <a:rPr lang="en-US" sz="1600" b="1" dirty="0"/>
              <a:t>Community social service agencies </a:t>
            </a:r>
          </a:p>
          <a:p>
            <a:pPr lvl="2"/>
            <a:r>
              <a:rPr lang="en-US" sz="1600" b="1" dirty="0"/>
              <a:t>Juvenile Justice and probation </a:t>
            </a:r>
          </a:p>
          <a:p>
            <a:endParaRPr lang="en-US" sz="1400" dirty="0"/>
          </a:p>
          <a:p>
            <a:endParaRPr lang="en-US" sz="1400" dirty="0"/>
          </a:p>
        </p:txBody>
      </p:sp>
      <p:sp>
        <p:nvSpPr>
          <p:cNvPr id="2" name="TextBox 1"/>
          <p:cNvSpPr txBox="1"/>
          <p:nvPr/>
        </p:nvSpPr>
        <p:spPr>
          <a:xfrm>
            <a:off x="533400" y="838200"/>
            <a:ext cx="7696200" cy="1077218"/>
          </a:xfrm>
          <a:prstGeom prst="rect">
            <a:avLst/>
          </a:prstGeom>
          <a:noFill/>
        </p:spPr>
        <p:txBody>
          <a:bodyPr wrap="square" rtlCol="0">
            <a:spAutoFit/>
          </a:bodyPr>
          <a:lstStyle/>
          <a:p>
            <a:r>
              <a:rPr lang="en-US" sz="3200" b="1" dirty="0">
                <a:solidFill>
                  <a:schemeClr val="accent1">
                    <a:lumMod val="50000"/>
                  </a:schemeClr>
                </a:solidFill>
                <a:latin typeface="Arial" pitchFamily="34" charset="0"/>
                <a:cs typeface="Arial" pitchFamily="34" charset="0"/>
              </a:rPr>
              <a:t>Lessons Learned: </a:t>
            </a:r>
          </a:p>
          <a:p>
            <a:r>
              <a:rPr lang="en-US" sz="3200" b="1" dirty="0">
                <a:solidFill>
                  <a:schemeClr val="accent1">
                    <a:lumMod val="50000"/>
                  </a:schemeClr>
                </a:solidFill>
                <a:latin typeface="Arial" pitchFamily="34" charset="0"/>
                <a:cs typeface="Arial" pitchFamily="34" charset="0"/>
              </a:rPr>
              <a:t>What Went Well And Why</a:t>
            </a:r>
          </a:p>
        </p:txBody>
      </p:sp>
      <p:sp>
        <p:nvSpPr>
          <p:cNvPr id="5" name="Rectangle 4"/>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24</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7000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Autofit/>
          </a:bodyPr>
          <a:lstStyle/>
          <a:p>
            <a:r>
              <a:rPr lang="en-US" sz="3200" b="1" dirty="0">
                <a:solidFill>
                  <a:schemeClr val="accent1">
                    <a:lumMod val="50000"/>
                  </a:schemeClr>
                </a:solidFill>
              </a:rPr>
              <a:t>Lessons Learned: </a:t>
            </a:r>
            <a:br>
              <a:rPr lang="en-US" sz="3200" b="1" dirty="0">
                <a:solidFill>
                  <a:schemeClr val="accent1">
                    <a:lumMod val="50000"/>
                  </a:schemeClr>
                </a:solidFill>
              </a:rPr>
            </a:br>
            <a:r>
              <a:rPr lang="en-US" sz="3200" b="1" dirty="0">
                <a:solidFill>
                  <a:schemeClr val="accent1">
                    <a:lumMod val="50000"/>
                  </a:schemeClr>
                </a:solidFill>
              </a:rPr>
              <a:t>What Went Well and Why (cont.)</a:t>
            </a:r>
            <a:br>
              <a:rPr lang="en-US" sz="3200" b="1" dirty="0">
                <a:solidFill>
                  <a:schemeClr val="accent1">
                    <a:lumMod val="50000"/>
                  </a:schemeClr>
                </a:solidFill>
              </a:rPr>
            </a:br>
            <a:endParaRPr lang="en-US" sz="3200" dirty="0"/>
          </a:p>
        </p:txBody>
      </p:sp>
      <p:sp>
        <p:nvSpPr>
          <p:cNvPr id="3" name="Content Placeholder 2"/>
          <p:cNvSpPr>
            <a:spLocks noGrp="1"/>
          </p:cNvSpPr>
          <p:nvPr>
            <p:ph idx="1"/>
          </p:nvPr>
        </p:nvSpPr>
        <p:spPr>
          <a:xfrm>
            <a:off x="76200" y="2057400"/>
            <a:ext cx="8229600" cy="4553712"/>
          </a:xfrm>
        </p:spPr>
        <p:txBody>
          <a:bodyPr>
            <a:noAutofit/>
          </a:bodyPr>
          <a:lstStyle/>
          <a:p>
            <a:pPr lvl="1">
              <a:buFont typeface="Arial" pitchFamily="34" charset="0"/>
              <a:buChar char="•"/>
            </a:pPr>
            <a:endParaRPr lang="en-US" sz="1600" b="1" dirty="0"/>
          </a:p>
          <a:p>
            <a:pPr lvl="1">
              <a:buFont typeface="Wingdings" pitchFamily="2" charset="2"/>
              <a:buChar char="§"/>
            </a:pPr>
            <a:r>
              <a:rPr lang="en-US" sz="2000" b="1" dirty="0">
                <a:solidFill>
                  <a:schemeClr val="tx1">
                    <a:lumMod val="75000"/>
                    <a:lumOff val="25000"/>
                  </a:schemeClr>
                </a:solidFill>
              </a:rPr>
              <a:t>Collaboratively developed Memorandums of Understanding (MOUs) defining the roles and responsibilities of SROs and required SRO resources/supports.</a:t>
            </a:r>
          </a:p>
          <a:p>
            <a:pPr lvl="1">
              <a:buFont typeface="Wingdings" pitchFamily="2" charset="2"/>
              <a:buChar char="§"/>
            </a:pPr>
            <a:endParaRPr lang="en-US" sz="1600" b="1" dirty="0">
              <a:solidFill>
                <a:schemeClr val="tx1">
                  <a:lumMod val="75000"/>
                  <a:lumOff val="25000"/>
                </a:schemeClr>
              </a:solidFill>
            </a:endParaRPr>
          </a:p>
          <a:p>
            <a:pPr lvl="1">
              <a:buFont typeface="Wingdings" pitchFamily="2" charset="2"/>
              <a:buChar char="§"/>
            </a:pPr>
            <a:r>
              <a:rPr lang="en-US" sz="2000" b="1" dirty="0">
                <a:solidFill>
                  <a:schemeClr val="tx1">
                    <a:lumMod val="75000"/>
                    <a:lumOff val="25000"/>
                  </a:schemeClr>
                </a:solidFill>
              </a:rPr>
              <a:t>High quality SRO training targeted to officers’ experience and levels of expertise focused on equipping SROs with the ability to effectively function as a law enforcement officer in educational setting with youth and adolescents in an ethical and prudent manner.   </a:t>
            </a:r>
          </a:p>
          <a:p>
            <a:endParaRPr lang="en-US" sz="1800" dirty="0"/>
          </a:p>
        </p:txBody>
      </p:sp>
    </p:spTree>
    <p:extLst>
      <p:ext uri="{BB962C8B-B14F-4D97-AF65-F5344CB8AC3E}">
        <p14:creationId xmlns:p14="http://schemas.microsoft.com/office/powerpoint/2010/main" val="3549875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324" y="1915418"/>
            <a:ext cx="8610600" cy="4881479"/>
          </a:xfrm>
        </p:spPr>
        <p:txBody>
          <a:bodyPr>
            <a:noAutofit/>
          </a:bodyPr>
          <a:lstStyle/>
          <a:p>
            <a:pPr marL="0" indent="0" algn="ctr">
              <a:buNone/>
            </a:pPr>
            <a:endParaRPr lang="en-US" dirty="0"/>
          </a:p>
          <a:p>
            <a:r>
              <a:rPr lang="en-US" sz="2000" b="1" dirty="0">
                <a:solidFill>
                  <a:schemeClr val="tx1">
                    <a:lumMod val="75000"/>
                    <a:lumOff val="25000"/>
                  </a:schemeClr>
                </a:solidFill>
              </a:rPr>
              <a:t>High turnover in school administration </a:t>
            </a:r>
            <a:r>
              <a:rPr lang="en-US" sz="2000" dirty="0">
                <a:solidFill>
                  <a:schemeClr val="tx1">
                    <a:lumMod val="75000"/>
                    <a:lumOff val="25000"/>
                  </a:schemeClr>
                </a:solidFill>
              </a:rPr>
              <a:t>requires on-going training and awareness-building, roles clarity and collaboration.</a:t>
            </a:r>
          </a:p>
          <a:p>
            <a:endParaRPr lang="en-US" sz="1200" dirty="0">
              <a:solidFill>
                <a:schemeClr val="tx1">
                  <a:lumMod val="75000"/>
                  <a:lumOff val="25000"/>
                </a:schemeClr>
              </a:solidFill>
            </a:endParaRPr>
          </a:p>
          <a:p>
            <a:r>
              <a:rPr lang="en-US" sz="2000" b="1" dirty="0">
                <a:solidFill>
                  <a:schemeClr val="tx1">
                    <a:lumMod val="75000"/>
                    <a:lumOff val="25000"/>
                  </a:schemeClr>
                </a:solidFill>
              </a:rPr>
              <a:t>Changes in SRO program funding </a:t>
            </a:r>
            <a:r>
              <a:rPr lang="en-US" sz="2000" dirty="0">
                <a:solidFill>
                  <a:schemeClr val="tx1">
                    <a:lumMod val="75000"/>
                    <a:lumOff val="25000"/>
                  </a:schemeClr>
                </a:solidFill>
              </a:rPr>
              <a:t>can have negative affects on: </a:t>
            </a:r>
          </a:p>
          <a:p>
            <a:pPr lvl="1">
              <a:buFont typeface="Arial" pitchFamily="34" charset="0"/>
              <a:buChar char="•"/>
            </a:pPr>
            <a:r>
              <a:rPr lang="en-US" sz="1800" dirty="0"/>
              <a:t>Provision of training opportunities, and </a:t>
            </a:r>
          </a:p>
          <a:p>
            <a:pPr lvl="1">
              <a:buFont typeface="Arial" pitchFamily="34" charset="0"/>
              <a:buChar char="•"/>
            </a:pPr>
            <a:r>
              <a:rPr lang="en-US" sz="1800" dirty="0"/>
              <a:t>Sustaining high quality SRO programs grounded in clear roles and responsibilities  </a:t>
            </a:r>
          </a:p>
          <a:p>
            <a:pPr marL="457200" lvl="1" indent="0">
              <a:buNone/>
            </a:pPr>
            <a:endParaRPr lang="en-US" sz="1200" dirty="0"/>
          </a:p>
          <a:p>
            <a:r>
              <a:rPr lang="en-US" sz="2000" b="1" dirty="0">
                <a:solidFill>
                  <a:schemeClr val="tx1">
                    <a:lumMod val="75000"/>
                    <a:lumOff val="25000"/>
                  </a:schemeClr>
                </a:solidFill>
              </a:rPr>
              <a:t>SRO duties and responsibilities can change from the Triad Concept </a:t>
            </a:r>
            <a:r>
              <a:rPr lang="en-US" sz="2000" dirty="0">
                <a:solidFill>
                  <a:schemeClr val="tx1">
                    <a:lumMod val="75000"/>
                    <a:lumOff val="25000"/>
                  </a:schemeClr>
                </a:solidFill>
              </a:rPr>
              <a:t>to one of SROs serving purely disciplinarian and law enforcement roles (i.e. potentially contributing to the school-to-prison pipeline).</a:t>
            </a:r>
          </a:p>
          <a:p>
            <a:endParaRPr lang="en-US" sz="2000" dirty="0"/>
          </a:p>
          <a:p>
            <a:pPr marL="0" indent="0" algn="ctr">
              <a:buNone/>
            </a:pPr>
            <a:r>
              <a:rPr lang="en-US" sz="2000" dirty="0"/>
              <a:t> </a:t>
            </a:r>
            <a:endParaRPr lang="en-US" dirty="0"/>
          </a:p>
        </p:txBody>
      </p:sp>
      <p:sp>
        <p:nvSpPr>
          <p:cNvPr id="2" name="TextBox 1"/>
          <p:cNvSpPr txBox="1"/>
          <p:nvPr/>
        </p:nvSpPr>
        <p:spPr>
          <a:xfrm>
            <a:off x="457200" y="838200"/>
            <a:ext cx="7696200" cy="1077218"/>
          </a:xfrm>
          <a:prstGeom prst="rect">
            <a:avLst/>
          </a:prstGeom>
          <a:noFill/>
        </p:spPr>
        <p:txBody>
          <a:bodyPr wrap="square" rtlCol="0">
            <a:spAutoFit/>
          </a:bodyPr>
          <a:lstStyle/>
          <a:p>
            <a:r>
              <a:rPr lang="en-US" sz="3200" b="1" dirty="0">
                <a:ln w="18415" cmpd="sng">
                  <a:noFill/>
                  <a:prstDash val="solid"/>
                </a:ln>
                <a:solidFill>
                  <a:schemeClr val="accent1">
                    <a:lumMod val="50000"/>
                  </a:schemeClr>
                </a:solidFill>
                <a:latin typeface="Arial" pitchFamily="34" charset="0"/>
                <a:cs typeface="Arial" pitchFamily="34" charset="0"/>
              </a:rPr>
              <a:t>Lessons Learned: </a:t>
            </a:r>
          </a:p>
          <a:p>
            <a:r>
              <a:rPr lang="en-US" sz="3200" b="1" dirty="0">
                <a:ln w="18415" cmpd="sng">
                  <a:noFill/>
                  <a:prstDash val="solid"/>
                </a:ln>
                <a:solidFill>
                  <a:schemeClr val="accent1">
                    <a:lumMod val="50000"/>
                  </a:schemeClr>
                </a:solidFill>
                <a:latin typeface="Arial" pitchFamily="34" charset="0"/>
                <a:cs typeface="Arial" pitchFamily="34" charset="0"/>
              </a:rPr>
              <a:t>What Did Not Go as Planned And Why</a:t>
            </a:r>
            <a:endParaRPr lang="en-US" sz="3200" b="1" dirty="0">
              <a:solidFill>
                <a:schemeClr val="accent1">
                  <a:lumMod val="50000"/>
                </a:schemeClr>
              </a:solidFill>
              <a:latin typeface="Arial" pitchFamily="34" charset="0"/>
              <a:cs typeface="Arial" pitchFamily="34" charset="0"/>
            </a:endParaRPr>
          </a:p>
        </p:txBody>
      </p:sp>
      <p:sp>
        <p:nvSpPr>
          <p:cNvPr id="5" name="Rectangle 4"/>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26</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7976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81888"/>
            <a:ext cx="8153400" cy="4525963"/>
          </a:xfrm>
        </p:spPr>
        <p:txBody>
          <a:bodyPr>
            <a:normAutofit lnSpcReduction="10000"/>
          </a:bodyPr>
          <a:lstStyle/>
          <a:p>
            <a:pPr marL="0" indent="0" algn="ctr">
              <a:buNone/>
            </a:pPr>
            <a:endParaRPr lang="en-US" sz="4100" b="1" dirty="0"/>
          </a:p>
          <a:p>
            <a:r>
              <a:rPr lang="en-US" sz="2000" b="1" dirty="0">
                <a:solidFill>
                  <a:schemeClr val="tx1">
                    <a:lumMod val="75000"/>
                    <a:lumOff val="25000"/>
                  </a:schemeClr>
                </a:solidFill>
              </a:rPr>
              <a:t>Underestimating the importance of annual training and SRO program evaluation.</a:t>
            </a:r>
            <a:endParaRPr lang="en-US" sz="2000" dirty="0">
              <a:solidFill>
                <a:schemeClr val="tx1">
                  <a:lumMod val="75000"/>
                  <a:lumOff val="25000"/>
                </a:schemeClr>
              </a:solidFill>
            </a:endParaRPr>
          </a:p>
          <a:p>
            <a:pPr marL="109728" indent="0">
              <a:buNone/>
            </a:pPr>
            <a:endParaRPr lang="en-US" sz="1200" dirty="0">
              <a:solidFill>
                <a:schemeClr val="tx1">
                  <a:lumMod val="75000"/>
                  <a:lumOff val="25000"/>
                </a:schemeClr>
              </a:solidFill>
            </a:endParaRPr>
          </a:p>
          <a:p>
            <a:r>
              <a:rPr lang="en-US" sz="2000" b="1" dirty="0">
                <a:solidFill>
                  <a:schemeClr val="tx1">
                    <a:lumMod val="75000"/>
                    <a:lumOff val="25000"/>
                  </a:schemeClr>
                </a:solidFill>
              </a:rPr>
              <a:t>Being unaware of  the overlaps and gaps between law enforcement general orders and state and local discipline policies and procedures, and related potential legal issues, liabilities and civil litigation.</a:t>
            </a:r>
          </a:p>
          <a:p>
            <a:pPr marL="0" indent="0">
              <a:buNone/>
            </a:pPr>
            <a:endParaRPr lang="en-US" sz="1200" dirty="0">
              <a:solidFill>
                <a:schemeClr val="tx1">
                  <a:lumMod val="75000"/>
                  <a:lumOff val="25000"/>
                </a:schemeClr>
              </a:solidFill>
            </a:endParaRPr>
          </a:p>
          <a:p>
            <a:r>
              <a:rPr lang="en-US" sz="2000" b="1" dirty="0">
                <a:solidFill>
                  <a:schemeClr val="tx1">
                    <a:lumMod val="75000"/>
                    <a:lumOff val="25000"/>
                  </a:schemeClr>
                </a:solidFill>
              </a:rPr>
              <a:t>Setting the stage for “selective enforcement” vs. fair and consistent practices</a:t>
            </a:r>
          </a:p>
          <a:p>
            <a:pPr marL="0" indent="0">
              <a:buNone/>
            </a:pPr>
            <a:r>
              <a:rPr lang="en-US" sz="2000" dirty="0">
                <a:solidFill>
                  <a:schemeClr val="tx1">
                    <a:lumMod val="75000"/>
                    <a:lumOff val="25000"/>
                  </a:schemeClr>
                </a:solidFill>
              </a:rPr>
              <a:t>  </a:t>
            </a:r>
            <a:endParaRPr lang="en-US" sz="1200" dirty="0">
              <a:solidFill>
                <a:schemeClr val="tx1">
                  <a:lumMod val="75000"/>
                  <a:lumOff val="25000"/>
                </a:schemeClr>
              </a:solidFill>
            </a:endParaRPr>
          </a:p>
          <a:p>
            <a:r>
              <a:rPr lang="en-US" sz="2000" b="1" dirty="0">
                <a:solidFill>
                  <a:schemeClr val="tx1">
                    <a:lumMod val="75000"/>
                    <a:lumOff val="25000"/>
                  </a:schemeClr>
                </a:solidFill>
              </a:rPr>
              <a:t>Underestimating the importance of a collaboratively developed MOU, including knowledgeable union representation.  </a:t>
            </a:r>
            <a:endParaRPr lang="en-US" sz="2000" dirty="0">
              <a:solidFill>
                <a:schemeClr val="tx1">
                  <a:lumMod val="75000"/>
                  <a:lumOff val="25000"/>
                </a:schemeClr>
              </a:solidFill>
            </a:endParaRPr>
          </a:p>
          <a:p>
            <a:pPr marL="0" indent="0">
              <a:buNone/>
            </a:pPr>
            <a:endParaRPr lang="en-US" sz="2400" dirty="0"/>
          </a:p>
          <a:p>
            <a:pPr marL="0" indent="0">
              <a:buNone/>
            </a:pPr>
            <a:endParaRPr lang="en-US" sz="2400" dirty="0"/>
          </a:p>
          <a:p>
            <a:endParaRPr lang="en-US" sz="2400" dirty="0"/>
          </a:p>
        </p:txBody>
      </p:sp>
      <p:sp>
        <p:nvSpPr>
          <p:cNvPr id="2" name="TextBox 1"/>
          <p:cNvSpPr txBox="1"/>
          <p:nvPr/>
        </p:nvSpPr>
        <p:spPr>
          <a:xfrm>
            <a:off x="457200" y="762000"/>
            <a:ext cx="7620000" cy="1200329"/>
          </a:xfrm>
          <a:prstGeom prst="rect">
            <a:avLst/>
          </a:prstGeom>
          <a:noFill/>
        </p:spPr>
        <p:txBody>
          <a:bodyPr wrap="square" rtlCol="0">
            <a:spAutoFit/>
          </a:bodyPr>
          <a:lstStyle/>
          <a:p>
            <a:r>
              <a:rPr lang="en-US" sz="3600" b="1" dirty="0">
                <a:ln w="18415" cmpd="sng">
                  <a:noFill/>
                  <a:prstDash val="solid"/>
                </a:ln>
                <a:solidFill>
                  <a:schemeClr val="accent1">
                    <a:lumMod val="50000"/>
                  </a:schemeClr>
                </a:solidFill>
                <a:latin typeface="Arial" pitchFamily="34" charset="0"/>
                <a:cs typeface="Arial" pitchFamily="34" charset="0"/>
              </a:rPr>
              <a:t>Lessons Learned:</a:t>
            </a:r>
          </a:p>
          <a:p>
            <a:r>
              <a:rPr lang="en-US" sz="3600" b="1" dirty="0">
                <a:ln w="18415" cmpd="sng">
                  <a:noFill/>
                  <a:prstDash val="solid"/>
                </a:ln>
                <a:solidFill>
                  <a:schemeClr val="accent1">
                    <a:lumMod val="50000"/>
                  </a:schemeClr>
                </a:solidFill>
                <a:latin typeface="Arial" pitchFamily="34" charset="0"/>
                <a:cs typeface="Arial" pitchFamily="34" charset="0"/>
              </a:rPr>
              <a:t>Important Traps to Avoid</a:t>
            </a:r>
            <a:endParaRPr lang="en-US" sz="3600" b="1" dirty="0">
              <a:solidFill>
                <a:schemeClr val="accent1">
                  <a:lumMod val="50000"/>
                </a:schemeClr>
              </a:solidFill>
              <a:latin typeface="Arial" pitchFamily="34" charset="0"/>
              <a:cs typeface="Arial" pitchFamily="34" charset="0"/>
            </a:endParaRPr>
          </a:p>
        </p:txBody>
      </p:sp>
      <p:sp>
        <p:nvSpPr>
          <p:cNvPr id="7" name="Rectangle 6"/>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27</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76877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pPr lvl="0"/>
            <a:r>
              <a:rPr lang="en-US" sz="3200" b="1" dirty="0">
                <a:solidFill>
                  <a:schemeClr val="accent1">
                    <a:lumMod val="50000"/>
                  </a:schemeClr>
                </a:solidFill>
              </a:rPr>
              <a:t>Evaluating SRO Programs and Performance</a:t>
            </a:r>
          </a:p>
        </p:txBody>
      </p:sp>
      <p:sp>
        <p:nvSpPr>
          <p:cNvPr id="3" name="Content Placeholder 2"/>
          <p:cNvSpPr>
            <a:spLocks noGrp="1"/>
          </p:cNvSpPr>
          <p:nvPr>
            <p:ph idx="1"/>
          </p:nvPr>
        </p:nvSpPr>
        <p:spPr>
          <a:xfrm>
            <a:off x="381000" y="1999488"/>
            <a:ext cx="8229600" cy="4553712"/>
          </a:xfrm>
        </p:spPr>
        <p:txBody>
          <a:bodyPr>
            <a:normAutofit/>
          </a:bodyPr>
          <a:lstStyle/>
          <a:p>
            <a:pPr marL="109728" indent="0">
              <a:buNone/>
            </a:pPr>
            <a:r>
              <a:rPr lang="en-US" sz="2000" b="1" dirty="0"/>
              <a:t> </a:t>
            </a:r>
          </a:p>
          <a:p>
            <a:r>
              <a:rPr lang="en-US" sz="2000" b="1" dirty="0">
                <a:solidFill>
                  <a:schemeClr val="tx1">
                    <a:lumMod val="75000"/>
                    <a:lumOff val="25000"/>
                  </a:schemeClr>
                </a:solidFill>
              </a:rPr>
              <a:t>COPS’ </a:t>
            </a:r>
            <a:r>
              <a:rPr lang="en-US" sz="2000" b="1" i="1" dirty="0">
                <a:solidFill>
                  <a:schemeClr val="tx1">
                    <a:lumMod val="75000"/>
                    <a:lumOff val="25000"/>
                  </a:schemeClr>
                </a:solidFill>
              </a:rPr>
              <a:t>SRO Performance Evaluation: A Guide for Getting Results </a:t>
            </a:r>
            <a:r>
              <a:rPr lang="en-US" sz="2000" b="1" dirty="0">
                <a:solidFill>
                  <a:schemeClr val="tx1">
                    <a:lumMod val="75000"/>
                    <a:lumOff val="25000"/>
                  </a:schemeClr>
                </a:solidFill>
              </a:rPr>
              <a:t>provides guidance and tools focused on establishing outcomes-oriented SRO performance evaluation processes that:</a:t>
            </a:r>
          </a:p>
          <a:p>
            <a:pPr lvl="1"/>
            <a:r>
              <a:rPr lang="en-US" sz="1800" dirty="0"/>
              <a:t>Identify the most critical and/or frequent crime and disorder problems that need to be addressed by the SRO.</a:t>
            </a:r>
          </a:p>
          <a:p>
            <a:pPr lvl="1"/>
            <a:r>
              <a:rPr lang="en-US" sz="1800" dirty="0"/>
              <a:t>Assess the SRO’s performance based on results/outcomes rather than activities performed </a:t>
            </a:r>
          </a:p>
          <a:p>
            <a:pPr lvl="1"/>
            <a:r>
              <a:rPr lang="en-US" sz="1800" dirty="0"/>
              <a:t>Provide an opportunity to revise SRO activities if they are not producing the expected results/outcomes</a:t>
            </a:r>
            <a:r>
              <a:rPr lang="en-US" sz="2000" dirty="0"/>
              <a:t>.</a:t>
            </a:r>
          </a:p>
        </p:txBody>
      </p:sp>
      <p:sp>
        <p:nvSpPr>
          <p:cNvPr id="4" name="Rectangle 3"/>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28</a:t>
            </a:fld>
            <a:endParaRPr lang="en-US" sz="1400" dirty="0">
              <a:solidFill>
                <a:schemeClr val="bg1"/>
              </a:solidFill>
              <a:latin typeface="Arial" pitchFamily="34" charset="0"/>
              <a:cs typeface="Arial" pitchFamily="34" charset="0"/>
            </a:endParaRPr>
          </a:p>
        </p:txBody>
      </p:sp>
      <p:sp>
        <p:nvSpPr>
          <p:cNvPr id="5" name="Rectangle 4"/>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2</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76076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762999" cy="1323439"/>
          </a:xfrm>
          <a:prstGeom prst="rect">
            <a:avLst/>
          </a:prstGeom>
          <a:noFill/>
        </p:spPr>
        <p:txBody>
          <a:bodyPr wrap="square" lIns="91440" tIns="45720" rIns="91440" bIns="45720">
            <a:spAutoFit/>
          </a:bodyPr>
          <a:lstStyle/>
          <a:p>
            <a:pPr algn="ctr" fontAlgn="base">
              <a:spcBef>
                <a:spcPct val="0"/>
              </a:spcBef>
              <a:spcAft>
                <a:spcPct val="0"/>
              </a:spcAft>
            </a:pPr>
            <a:r>
              <a:rPr lang="en-US" sz="8000" b="0" kern="10" cap="none" spc="0" dirty="0">
                <a:ln w="18415" cmpd="sng">
                  <a:solidFill>
                    <a:srgbClr val="FFFFFF"/>
                  </a:solidFill>
                  <a:prstDash val="solid"/>
                </a:ln>
                <a:solidFill>
                  <a:schemeClr val="accent1">
                    <a:lumMod val="50000"/>
                  </a:schemeClr>
                </a:solidFill>
                <a:latin typeface="Impact"/>
              </a:rPr>
              <a:t>THANK YOU! </a:t>
            </a:r>
          </a:p>
        </p:txBody>
      </p:sp>
      <p:sp>
        <p:nvSpPr>
          <p:cNvPr id="3" name="Rectangle 2"/>
          <p:cNvSpPr/>
          <p:nvPr/>
        </p:nvSpPr>
        <p:spPr>
          <a:xfrm>
            <a:off x="-38101" y="2438400"/>
            <a:ext cx="9144000" cy="3600986"/>
          </a:xfrm>
          <a:prstGeom prst="rect">
            <a:avLst/>
          </a:prstGeom>
        </p:spPr>
        <p:txBody>
          <a:bodyPr wrap="square">
            <a:spAutoFit/>
          </a:bodyPr>
          <a:lstStyle/>
          <a:p>
            <a:pPr algn="ctr"/>
            <a:r>
              <a:rPr lang="en-US" sz="3200" b="1" dirty="0">
                <a:solidFill>
                  <a:schemeClr val="accent1">
                    <a:lumMod val="50000"/>
                  </a:schemeClr>
                </a:solidFill>
                <a:latin typeface="Arial" pitchFamily="34" charset="0"/>
                <a:cs typeface="Arial" pitchFamily="34" charset="0"/>
              </a:rPr>
              <a:t>Officer Moses Robinson</a:t>
            </a:r>
          </a:p>
          <a:p>
            <a:pPr algn="ctr"/>
            <a:r>
              <a:rPr lang="en-US" sz="2000" b="1" dirty="0">
                <a:solidFill>
                  <a:schemeClr val="accent1">
                    <a:lumMod val="50000"/>
                  </a:schemeClr>
                </a:solidFill>
                <a:latin typeface="Arial" pitchFamily="34" charset="0"/>
                <a:cs typeface="Arial" pitchFamily="34" charset="0"/>
              </a:rPr>
              <a:t>Rochester Police Department</a:t>
            </a:r>
            <a:br>
              <a:rPr lang="en-US" sz="2000" b="1" dirty="0">
                <a:solidFill>
                  <a:schemeClr val="accent1">
                    <a:lumMod val="50000"/>
                  </a:schemeClr>
                </a:solidFill>
                <a:latin typeface="Arial" pitchFamily="34" charset="0"/>
                <a:cs typeface="Arial" pitchFamily="34" charset="0"/>
              </a:rPr>
            </a:br>
            <a:r>
              <a:rPr lang="en-US" sz="1600" b="1" dirty="0">
                <a:solidFill>
                  <a:schemeClr val="accent1">
                    <a:lumMod val="50000"/>
                  </a:schemeClr>
                </a:solidFill>
                <a:latin typeface="Arial" pitchFamily="34" charset="0"/>
                <a:cs typeface="Arial" pitchFamily="34" charset="0"/>
              </a:rPr>
              <a:t>(585) 428-6714 SPECIAL OPERATION DIVISION</a:t>
            </a:r>
          </a:p>
          <a:p>
            <a:pPr algn="ctr"/>
            <a:r>
              <a:rPr lang="en-US" sz="1600" b="1" dirty="0">
                <a:solidFill>
                  <a:schemeClr val="accent1">
                    <a:lumMod val="50000"/>
                  </a:schemeClr>
                </a:solidFill>
                <a:latin typeface="Arial" pitchFamily="34" charset="0"/>
                <a:cs typeface="Arial" pitchFamily="34" charset="0"/>
              </a:rPr>
              <a:t>(585) 288-3130 EXT 1168 SCHOOL OFFICE</a:t>
            </a:r>
          </a:p>
          <a:p>
            <a:pPr algn="ctr"/>
            <a:r>
              <a:rPr lang="en-US" sz="1600" b="1" dirty="0">
                <a:solidFill>
                  <a:schemeClr val="accent1">
                    <a:lumMod val="50000"/>
                  </a:schemeClr>
                </a:solidFill>
                <a:latin typeface="Arial" pitchFamily="34" charset="0"/>
                <a:cs typeface="Arial" pitchFamily="34" charset="0"/>
              </a:rPr>
              <a:t>(585) 755-9100 CELL</a:t>
            </a:r>
          </a:p>
          <a:p>
            <a:pPr algn="ctr"/>
            <a:r>
              <a:rPr lang="en-US" sz="1600" b="1" dirty="0">
                <a:solidFill>
                  <a:schemeClr val="accent1">
                    <a:lumMod val="50000"/>
                  </a:schemeClr>
                </a:solidFill>
                <a:latin typeface="Arial" pitchFamily="34" charset="0"/>
                <a:cs typeface="Arial" pitchFamily="34" charset="0"/>
              </a:rPr>
              <a:t>Email address:  moses0928@yahoo.com</a:t>
            </a:r>
          </a:p>
          <a:p>
            <a:pPr algn="ctr"/>
            <a:endParaRPr lang="en-US" sz="2000" b="1" dirty="0">
              <a:solidFill>
                <a:schemeClr val="accent1">
                  <a:lumMod val="50000"/>
                </a:schemeClr>
              </a:solidFill>
              <a:latin typeface="Arial" pitchFamily="34" charset="0"/>
              <a:cs typeface="Arial" pitchFamily="34" charset="0"/>
            </a:endParaRPr>
          </a:p>
          <a:p>
            <a:pPr algn="ctr"/>
            <a:r>
              <a:rPr lang="en-US" sz="3200" b="1" noProof="1">
                <a:solidFill>
                  <a:schemeClr val="accent1">
                    <a:lumMod val="50000"/>
                  </a:schemeClr>
                </a:solidFill>
                <a:latin typeface="Arial" pitchFamily="34" charset="0"/>
                <a:cs typeface="Arial" pitchFamily="34" charset="0"/>
              </a:rPr>
              <a:t>Alecia Zipp-Mclaughlin</a:t>
            </a:r>
          </a:p>
          <a:p>
            <a:pPr algn="ctr"/>
            <a:r>
              <a:rPr lang="en-US" sz="2000" b="1" noProof="1">
                <a:solidFill>
                  <a:schemeClr val="accent1">
                    <a:lumMod val="50000"/>
                  </a:schemeClr>
                </a:solidFill>
                <a:latin typeface="Arial" pitchFamily="34" charset="0"/>
                <a:cs typeface="Arial" pitchFamily="34" charset="0"/>
              </a:rPr>
              <a:t>Administrator, East High School</a:t>
            </a:r>
          </a:p>
          <a:p>
            <a:pPr algn="ctr"/>
            <a:r>
              <a:rPr lang="en-US" sz="2000" b="1" noProof="1">
                <a:solidFill>
                  <a:schemeClr val="accent1">
                    <a:lumMod val="50000"/>
                  </a:schemeClr>
                </a:solidFill>
                <a:latin typeface="Arial" pitchFamily="34" charset="0"/>
                <a:cs typeface="Arial" pitchFamily="34" charset="0"/>
              </a:rPr>
              <a:t>Rochsester New York  </a:t>
            </a:r>
            <a:endParaRPr lang="en-US" sz="2000" b="1" dirty="0">
              <a:solidFill>
                <a:schemeClr val="accent1">
                  <a:lumMod val="50000"/>
                </a:schemeClr>
              </a:solidFill>
              <a:latin typeface="Arial" pitchFamily="34" charset="0"/>
              <a:cs typeface="Arial" pitchFamily="34" charset="0"/>
            </a:endParaRPr>
          </a:p>
          <a:p>
            <a:pPr algn="ctr"/>
            <a:endParaRPr lang="en-US" sz="2000" b="1" dirty="0">
              <a:solidFill>
                <a:schemeClr val="bg1">
                  <a:lumMod val="50000"/>
                </a:schemeClr>
              </a:solidFill>
              <a:effectLst>
                <a:outerShdw blurRad="38100" dist="38100" dir="2700000" algn="tl">
                  <a:srgbClr val="000000">
                    <a:alpha val="43137"/>
                  </a:srgbClr>
                </a:outerShdw>
              </a:effectLst>
            </a:endParaRPr>
          </a:p>
        </p:txBody>
      </p:sp>
      <p:sp>
        <p:nvSpPr>
          <p:cNvPr id="5" name="Rectangle 4"/>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29</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320321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8"/>
          <p:cNvSpPr>
            <a:spLocks noGrp="1"/>
          </p:cNvSpPr>
          <p:nvPr>
            <p:ph type="sldNum" sz="quarter" idx="4294967295"/>
          </p:nvPr>
        </p:nvSpPr>
        <p:spPr>
          <a:xfrm>
            <a:off x="8320088" y="1136"/>
            <a:ext cx="519112" cy="365760"/>
          </a:xfrm>
          <a:prstGeom prst="rect">
            <a:avLst/>
          </a:prstGeom>
        </p:spPr>
        <p:txBody>
          <a:bodyPr/>
          <a:lstStyle>
            <a:lvl1pPr algn="r">
              <a:defRPr sz="1800">
                <a:solidFill>
                  <a:schemeClr val="bg1"/>
                </a:solidFill>
              </a:defRPr>
            </a:lvl1pPr>
          </a:lstStyle>
          <a:p>
            <a:fld id="{5BFDA9EE-8D48-4C7A-9C2A-8D9412115BCC}" type="slidenum">
              <a:rPr lang="en-US" sz="1400" smtClean="0">
                <a:latin typeface="Arial" pitchFamily="34" charset="0"/>
                <a:cs typeface="Arial" pitchFamily="34" charset="0"/>
              </a:rPr>
              <a:pPr/>
              <a:t>3</a:t>
            </a:fld>
            <a:endParaRPr lang="en-US" sz="1400" dirty="0">
              <a:latin typeface="Arial" pitchFamily="34" charset="0"/>
              <a:cs typeface="Arial" pitchFamily="34" charset="0"/>
            </a:endParaRPr>
          </a:p>
        </p:txBody>
      </p:sp>
      <p:sp>
        <p:nvSpPr>
          <p:cNvPr id="3" name="Title 2"/>
          <p:cNvSpPr>
            <a:spLocks noGrp="1"/>
          </p:cNvSpPr>
          <p:nvPr>
            <p:ph type="title"/>
          </p:nvPr>
        </p:nvSpPr>
        <p:spPr/>
        <p:txBody>
          <a:bodyPr/>
          <a:lstStyle/>
          <a:p>
            <a:r>
              <a:rPr lang="en-US" b="1" dirty="0"/>
              <a:t>Federal Partners Welcome</a:t>
            </a:r>
          </a:p>
        </p:txBody>
      </p:sp>
      <p:sp>
        <p:nvSpPr>
          <p:cNvPr id="5" name="Content Placeholder 2"/>
          <p:cNvSpPr txBox="1">
            <a:spLocks/>
          </p:cNvSpPr>
          <p:nvPr/>
        </p:nvSpPr>
        <p:spPr>
          <a:xfrm>
            <a:off x="457200" y="3352800"/>
            <a:ext cx="7848600" cy="3276600"/>
          </a:xfrm>
          <a:prstGeom prst="rect">
            <a:avLst/>
          </a:prstGeom>
        </p:spPr>
        <p:txBody>
          <a:bodyPr vert="horz">
            <a:noAutofit/>
          </a:bodyPr>
          <a:lstStyle/>
          <a:p>
            <a:pPr marL="365760" marR="0" lvl="0" indent="-256032" algn="l" defTabSz="914400" rtl="0" eaLnBrk="1" fontAlgn="auto" latinLnBrk="0" hangingPunct="1">
              <a:lnSpc>
                <a:spcPct val="100000"/>
              </a:lnSpc>
              <a:spcBef>
                <a:spcPts val="300"/>
              </a:spcBef>
              <a:spcAft>
                <a:spcPts val="0"/>
              </a:spcAft>
              <a:buClr>
                <a:schemeClr val="tx1">
                  <a:lumMod val="65000"/>
                  <a:lumOff val="35000"/>
                </a:schemeClr>
              </a:buClr>
              <a:buSzTx/>
              <a:buFont typeface="Georgia"/>
              <a:buNone/>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pitchFamily="34" charset="0"/>
                <a:cs typeface="Arial" pitchFamily="34" charset="0"/>
              </a:rPr>
              <a:t>Linda Rosen</a:t>
            </a:r>
          </a:p>
          <a:p>
            <a:pPr marL="566928" lvl="1">
              <a:spcBef>
                <a:spcPts val="300"/>
              </a:spcBef>
              <a:buClr>
                <a:schemeClr val="tx1">
                  <a:lumMod val="65000"/>
                  <a:lumOff val="35000"/>
                </a:schemeClr>
              </a:buClr>
              <a:defRPr/>
            </a:pPr>
            <a:r>
              <a:rPr lang="en-US" sz="2200" dirty="0">
                <a:solidFill>
                  <a:schemeClr val="tx1">
                    <a:lumMod val="75000"/>
                    <a:lumOff val="25000"/>
                  </a:schemeClr>
                </a:solidFill>
                <a:latin typeface="Arial" pitchFamily="34" charset="0"/>
                <a:cs typeface="Arial" pitchFamily="34" charset="0"/>
              </a:rPr>
              <a:t>Member, Supportive School Discipline Working Group</a:t>
            </a:r>
          </a:p>
          <a:p>
            <a:pPr marL="566928" lvl="1">
              <a:spcBef>
                <a:spcPts val="300"/>
              </a:spcBef>
              <a:buClr>
                <a:schemeClr val="tx1">
                  <a:lumMod val="65000"/>
                  <a:lumOff val="35000"/>
                </a:schemeClr>
              </a:buClr>
              <a:defRPr/>
            </a:pPr>
            <a:r>
              <a:rPr lang="en-US" sz="2200" dirty="0">
                <a:solidFill>
                  <a:schemeClr val="tx1">
                    <a:lumMod val="75000"/>
                    <a:lumOff val="25000"/>
                  </a:schemeClr>
                </a:solidFill>
                <a:latin typeface="Arial" pitchFamily="34" charset="0"/>
                <a:cs typeface="Arial" pitchFamily="34" charset="0"/>
              </a:rPr>
              <a:t>State Representative, U.S. Department of Justice, Office of Juvenile Justice and Delinquency Prevention.</a:t>
            </a:r>
          </a:p>
          <a:p>
            <a:pPr marL="365760" marR="0" lvl="0" indent="-256032" algn="l" defTabSz="914400" rtl="0" eaLnBrk="1" fontAlgn="auto" latinLnBrk="0" hangingPunct="1">
              <a:lnSpc>
                <a:spcPct val="100000"/>
              </a:lnSpc>
              <a:spcBef>
                <a:spcPts val="300"/>
              </a:spcBef>
              <a:spcAft>
                <a:spcPts val="0"/>
              </a:spcAft>
              <a:buClr>
                <a:schemeClr val="tx1">
                  <a:lumMod val="65000"/>
                  <a:lumOff val="35000"/>
                </a:schemeClr>
              </a:buClr>
              <a:buSzTx/>
              <a:buFont typeface="Georgia"/>
              <a:buNone/>
              <a:tabLst/>
              <a:defRPr/>
            </a:pPr>
            <a:endParaRPr kumimoji="0" lang="en-US" sz="1200" b="0" i="0" u="none" strike="noStrike" kern="1200" cap="none" spc="0" normalizeH="0" baseline="0" noProof="0" dirty="0">
              <a:ln>
                <a:noFill/>
              </a:ln>
              <a:solidFill>
                <a:schemeClr val="tx1">
                  <a:lumMod val="75000"/>
                  <a:lumOff val="25000"/>
                </a:schemeClr>
              </a:solidFill>
              <a:effectLst/>
              <a:uLnTx/>
              <a:uFillTx/>
              <a:latin typeface="Arial" pitchFamily="34" charset="0"/>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tx1">
                  <a:lumMod val="65000"/>
                  <a:lumOff val="35000"/>
                </a:schemeClr>
              </a:buClr>
              <a:buSzTx/>
              <a:buFont typeface="Georgia"/>
              <a:buNone/>
              <a:tabLst/>
              <a:defRPr/>
            </a:pPr>
            <a:endParaRPr kumimoji="0" lang="en-US" sz="1200" b="0" i="0" u="none" strike="noStrike" kern="1200" cap="none" spc="0" normalizeH="0" baseline="0" noProof="0" dirty="0">
              <a:ln>
                <a:noFill/>
              </a:ln>
              <a:solidFill>
                <a:schemeClr val="tx1">
                  <a:lumMod val="65000"/>
                  <a:lumOff val="35000"/>
                </a:schemeClr>
              </a:solidFill>
              <a:effectLst/>
              <a:uLnTx/>
              <a:uFillTx/>
              <a:latin typeface="Arial" pitchFamily="34" charset="0"/>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tx1">
                  <a:lumMod val="65000"/>
                  <a:lumOff val="35000"/>
                </a:schemeClr>
              </a:buClr>
              <a:buSzTx/>
              <a:buFont typeface="Georgia"/>
              <a:buNone/>
              <a:tabLst/>
              <a:defRPr/>
            </a:pPr>
            <a:endParaRPr kumimoji="0" lang="en-US" b="0" i="0" u="none" strike="noStrike" kern="1200" cap="none" spc="0" normalizeH="0" baseline="0" noProof="0" dirty="0">
              <a:ln>
                <a:noFill/>
              </a:ln>
              <a:solidFill>
                <a:schemeClr val="tx1">
                  <a:lumMod val="65000"/>
                  <a:lumOff val="35000"/>
                </a:schemeClr>
              </a:solidFill>
              <a:effectLst/>
              <a:uLnTx/>
              <a:uFillTx/>
              <a:latin typeface="Arial" pitchFamily="34" charset="0"/>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tx1">
                  <a:lumMod val="65000"/>
                  <a:lumOff val="35000"/>
                </a:schemeClr>
              </a:buClr>
              <a:buSzTx/>
              <a:buFont typeface="Georgia"/>
              <a:buChar char="•"/>
              <a:tabLst/>
              <a:defRPr/>
            </a:pPr>
            <a:endParaRPr kumimoji="0" lang="en-US" b="0" i="0" u="none" strike="noStrike" kern="1200" cap="none" spc="0" normalizeH="0" baseline="0" noProof="0" dirty="0">
              <a:ln>
                <a:noFill/>
              </a:ln>
              <a:solidFill>
                <a:schemeClr val="tx1">
                  <a:lumMod val="65000"/>
                  <a:lumOff val="35000"/>
                </a:schemeClr>
              </a:solidFill>
              <a:effectLst/>
              <a:uLnTx/>
              <a:uFillTx/>
              <a:latin typeface="Arial" pitchFamily="34" charset="0"/>
              <a:cs typeface="Arial" pitchFamily="34" charset="0"/>
            </a:endParaRPr>
          </a:p>
        </p:txBody>
      </p:sp>
      <p:pic>
        <p:nvPicPr>
          <p:cNvPr id="6" name="Picture 5" descr="department_of_education.png"/>
          <p:cNvPicPr>
            <a:picLocks noChangeAspect="1"/>
          </p:cNvPicPr>
          <p:nvPr/>
        </p:nvPicPr>
        <p:blipFill>
          <a:blip r:embed="rId2" cstate="print"/>
          <a:stretch>
            <a:fillRect/>
          </a:stretch>
        </p:blipFill>
        <p:spPr>
          <a:xfrm>
            <a:off x="658982" y="2362199"/>
            <a:ext cx="762000" cy="762000"/>
          </a:xfrm>
          <a:prstGeom prst="rect">
            <a:avLst/>
          </a:prstGeom>
        </p:spPr>
      </p:pic>
      <p:pic>
        <p:nvPicPr>
          <p:cNvPr id="7" name="Picture 6" descr="DOJ.png"/>
          <p:cNvPicPr>
            <a:picLocks noChangeAspect="1"/>
          </p:cNvPicPr>
          <p:nvPr/>
        </p:nvPicPr>
        <p:blipFill>
          <a:blip r:embed="rId3" cstate="print"/>
          <a:stretch>
            <a:fillRect/>
          </a:stretch>
        </p:blipFill>
        <p:spPr>
          <a:xfrm>
            <a:off x="2514600" y="2362199"/>
            <a:ext cx="762000" cy="762000"/>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343400" y="2370338"/>
            <a:ext cx="838200" cy="753862"/>
          </a:xfrm>
          <a:prstGeom prst="rect">
            <a:avLst/>
          </a:prstGeom>
        </p:spPr>
      </p:pic>
    </p:spTree>
    <p:extLst>
      <p:ext uri="{BB962C8B-B14F-4D97-AF65-F5344CB8AC3E}">
        <p14:creationId xmlns:p14="http://schemas.microsoft.com/office/powerpoint/2010/main" val="137286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gray">
          <a:xfrm>
            <a:off x="1066800" y="876181"/>
            <a:ext cx="7469708" cy="800219"/>
          </a:xfrm>
          <a:prstGeom prst="rect">
            <a:avLst/>
          </a:prstGeom>
          <a:noFill/>
          <a:ln w="9525">
            <a:noFill/>
            <a:miter lim="800000"/>
            <a:headEnd/>
            <a:tailEnd/>
          </a:ln>
        </p:spPr>
        <p:txBody>
          <a:bodyPr wrap="square" lIns="0">
            <a:prstTxWarp prst="textNoShape">
              <a:avLst/>
            </a:prstTxWarp>
            <a:spAutoFit/>
          </a:bodyPr>
          <a:lstStyle/>
          <a:p>
            <a:pPr algn="ctr" eaLnBrk="0" hangingPunct="0"/>
            <a:r>
              <a:rPr lang="en-US" sz="4600" b="1" dirty="0">
                <a:solidFill>
                  <a:schemeClr val="tx1">
                    <a:lumMod val="75000"/>
                    <a:lumOff val="25000"/>
                  </a:schemeClr>
                </a:solidFill>
                <a:latin typeface="Arial Black" pitchFamily="34" charset="0"/>
              </a:rPr>
              <a:t>Questions?</a:t>
            </a:r>
            <a:endParaRPr lang="de-DE" sz="4600" b="1" dirty="0">
              <a:solidFill>
                <a:schemeClr val="tx1">
                  <a:lumMod val="75000"/>
                  <a:lumOff val="25000"/>
                </a:schemeClr>
              </a:solidFill>
              <a:latin typeface="Arial Black" pitchFamily="34" charset="0"/>
            </a:endParaRPr>
          </a:p>
        </p:txBody>
      </p:sp>
      <p:sp>
        <p:nvSpPr>
          <p:cNvPr id="8"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D3D3D3"/>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2" name="Rectangle 1"/>
          <p:cNvSpPr/>
          <p:nvPr/>
        </p:nvSpPr>
        <p:spPr>
          <a:xfrm>
            <a:off x="533400" y="1828800"/>
            <a:ext cx="8253413"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A0A0A0"/>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11"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chemeClr val="bg1"/>
                    </a:gs>
                    <a:gs pos="100000">
                      <a:srgbClr val="808080"/>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12" name="Rectangle 3"/>
          <p:cNvSpPr>
            <a:spLocks/>
          </p:cNvSpPr>
          <p:nvPr/>
        </p:nvSpPr>
        <p:spPr bwMode="auto">
          <a:xfrm>
            <a:off x="4216400" y="5257800"/>
            <a:ext cx="3937000" cy="457200"/>
          </a:xfrm>
          <a:prstGeom prst="rect">
            <a:avLst/>
          </a:prstGeom>
          <a:noFill/>
          <a:ln w="12700">
            <a:noFill/>
            <a:miter lim="800000"/>
            <a:headEnd/>
            <a:tailEnd/>
          </a:ln>
        </p:spPr>
        <p:txBody>
          <a:bodyPr lIns="0" tIns="0" rIns="40639" bIns="0"/>
          <a:lstStyle/>
          <a:p>
            <a:pPr marL="39688"/>
            <a:r>
              <a:rPr lang="en-US" sz="1100" dirty="0">
                <a:solidFill>
                  <a:schemeClr val="tx1"/>
                </a:solidFill>
                <a:latin typeface="Arial Bold" charset="0"/>
                <a:cs typeface="Arial Bold" charset="0"/>
                <a:sym typeface="Arial Bold" charset="0"/>
              </a:rPr>
              <a:t>If you have a question for the presenters, please type it in the Q&amp;A Pod or email </a:t>
            </a:r>
            <a:r>
              <a:rPr lang="en-US" sz="1100" u="sng" dirty="0">
                <a:solidFill>
                  <a:srgbClr val="009999"/>
                </a:solidFill>
                <a:latin typeface="Arial Bold" charset="0"/>
                <a:cs typeface="Arial Bold" charset="0"/>
                <a:sym typeface="Arial Bold" charset="0"/>
                <a:hlinkClick r:id="rId2"/>
              </a:rPr>
              <a:t>ncssle@air.org</a:t>
            </a:r>
            <a:r>
              <a:rPr lang="en-US" sz="1100" dirty="0">
                <a:solidFill>
                  <a:schemeClr val="tx1"/>
                </a:solidFill>
                <a:latin typeface="Arial Bold" charset="0"/>
                <a:cs typeface="Arial Bold" charset="0"/>
                <a:sym typeface="Arial Bold" charset="0"/>
              </a:rPr>
              <a:t> during the Webinar.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486" y="1995794"/>
            <a:ext cx="2728913" cy="3152469"/>
          </a:xfrm>
          <a:prstGeom prst="rect">
            <a:avLst/>
          </a:prstGeom>
          <a:ln>
            <a:solidFill>
              <a:schemeClr val="accent1"/>
            </a:solidFill>
          </a:ln>
        </p:spPr>
      </p:pic>
      <p:sp>
        <p:nvSpPr>
          <p:cNvPr id="15" name="Slide Number Placeholder 28"/>
          <p:cNvSpPr>
            <a:spLocks noGrp="1"/>
          </p:cNvSpPr>
          <p:nvPr>
            <p:ph type="sldNum" sz="quarter" idx="4294967295"/>
          </p:nvPr>
        </p:nvSpPr>
        <p:spPr>
          <a:xfrm>
            <a:off x="8320088" y="1136"/>
            <a:ext cx="519112" cy="365760"/>
          </a:xfrm>
          <a:prstGeom prst="rect">
            <a:avLst/>
          </a:prstGeom>
        </p:spPr>
        <p:txBody>
          <a:bodyPr/>
          <a:lstStyle>
            <a:lvl1pPr algn="r">
              <a:defRPr sz="1800">
                <a:solidFill>
                  <a:schemeClr val="bg1"/>
                </a:solidFill>
              </a:defRPr>
            </a:lvl1pPr>
          </a:lstStyle>
          <a:p>
            <a:fld id="{5BFDA9EE-8D48-4C7A-9C2A-8D9412115BCC}" type="slidenum">
              <a:rPr lang="en-US" sz="1400" smtClean="0">
                <a:latin typeface="Arial" pitchFamily="34" charset="0"/>
                <a:cs typeface="Arial" pitchFamily="34" charset="0"/>
              </a:rPr>
              <a:pPr/>
              <a:t>30</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2667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sz="4800" b="1" noProof="1">
                <a:solidFill>
                  <a:srgbClr val="FFFFFF"/>
                </a:solidFill>
                <a:latin typeface="Arial"/>
                <a:cs typeface="Arial"/>
              </a:rPr>
              <a:t>An Overview of the Evolving Roles of SROs, the NASRO Model, and MOUs</a:t>
            </a:r>
            <a:endParaRPr lang="en-US" sz="6000" dirty="0"/>
          </a:p>
        </p:txBody>
      </p:sp>
      <p:sp>
        <p:nvSpPr>
          <p:cNvPr id="4" name="Rectangle 3"/>
          <p:cNvSpPr/>
          <p:nvPr/>
        </p:nvSpPr>
        <p:spPr>
          <a:xfrm>
            <a:off x="457200" y="4114800"/>
            <a:ext cx="8652588" cy="923330"/>
          </a:xfrm>
          <a:prstGeom prst="rect">
            <a:avLst/>
          </a:prstGeom>
          <a:noFill/>
        </p:spPr>
        <p:txBody>
          <a:bodyPr wrap="square" lIns="91440" tIns="45720" rIns="91440" bIns="45720">
            <a:spAutoFit/>
          </a:bodyPr>
          <a:lstStyle/>
          <a:p>
            <a:r>
              <a:rPr lang="en-US" b="1" noProof="1">
                <a:solidFill>
                  <a:schemeClr val="accent1">
                    <a:lumMod val="50000"/>
                  </a:schemeClr>
                </a:solidFill>
                <a:latin typeface="Arial" pitchFamily="34" charset="0"/>
                <a:cs typeface="Arial" pitchFamily="34" charset="0"/>
              </a:rPr>
              <a:t>Mo Canady</a:t>
            </a:r>
          </a:p>
          <a:p>
            <a:r>
              <a:rPr lang="en-US" noProof="1">
                <a:solidFill>
                  <a:schemeClr val="accent1">
                    <a:lumMod val="50000"/>
                  </a:schemeClr>
                </a:solidFill>
                <a:latin typeface="Arial" pitchFamily="34" charset="0"/>
                <a:cs typeface="Arial" pitchFamily="34" charset="0"/>
              </a:rPr>
              <a:t>Executive Director</a:t>
            </a:r>
          </a:p>
          <a:p>
            <a:r>
              <a:rPr lang="en-US" noProof="1">
                <a:solidFill>
                  <a:schemeClr val="accent1">
                    <a:lumMod val="50000"/>
                  </a:schemeClr>
                </a:solidFill>
                <a:latin typeface="Arial" pitchFamily="34" charset="0"/>
                <a:cs typeface="Arial" pitchFamily="34" charset="0"/>
              </a:rPr>
              <a:t>National Association of School Resource Officers (NASRO)</a:t>
            </a:r>
            <a:endParaRPr lang="en-US" sz="3200" cap="none" spc="0" dirty="0">
              <a:ln w="17780" cmpd="sng">
                <a:noFill/>
                <a:prstDash val="solid"/>
                <a:miter lim="800000"/>
              </a:ln>
              <a:solidFill>
                <a:schemeClr val="tx2">
                  <a:lumMod val="60000"/>
                  <a:lumOff val="40000"/>
                </a:schemeClr>
              </a:solidFill>
              <a:latin typeface="Arial" pitchFamily="34" charset="0"/>
              <a:cs typeface="Arial" pitchFamily="34" charset="0"/>
            </a:endParaRPr>
          </a:p>
        </p:txBody>
      </p:sp>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31</a:t>
            </a:fld>
            <a:endParaRPr lang="en-US" sz="1400" dirty="0">
              <a:solidFill>
                <a:schemeClr val="bg1"/>
              </a:solidFill>
              <a:latin typeface="Arial" pitchFamily="34" charset="0"/>
              <a:cs typeface="Arial" pitchFamily="34" charset="0"/>
            </a:endParaRPr>
          </a:p>
        </p:txBody>
      </p:sp>
      <p:pic>
        <p:nvPicPr>
          <p:cNvPr id="5" name="Picture 9" descr="NAS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29200"/>
            <a:ext cx="2948544" cy="148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6106" y="6304746"/>
            <a:ext cx="5572496" cy="438582"/>
          </a:xfrm>
          <a:prstGeom prst="rect">
            <a:avLst/>
          </a:prstGeom>
          <a:noFill/>
        </p:spPr>
        <p:txBody>
          <a:bodyPr wrap="square" rtlCol="0">
            <a:spAutoFit/>
          </a:bodyPr>
          <a:lstStyle/>
          <a:p>
            <a:r>
              <a:rPr lang="en-US" sz="1200" b="1" dirty="0">
                <a:solidFill>
                  <a:srgbClr val="FF0000"/>
                </a:solidFill>
                <a:latin typeface="Arial" pitchFamily="34" charset="0"/>
                <a:cs typeface="Arial" pitchFamily="34" charset="0"/>
              </a:rPr>
              <a:t>THE World Leader in School Based Policing</a:t>
            </a:r>
          </a:p>
          <a:p>
            <a:endParaRPr lang="en-US" sz="1000" dirty="0"/>
          </a:p>
        </p:txBody>
      </p:sp>
    </p:spTree>
    <p:extLst>
      <p:ext uri="{BB962C8B-B14F-4D97-AF65-F5344CB8AC3E}">
        <p14:creationId xmlns:p14="http://schemas.microsoft.com/office/powerpoint/2010/main" val="399227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914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sz="3200" b="1" dirty="0">
                <a:solidFill>
                  <a:schemeClr val="accent1">
                    <a:lumMod val="50000"/>
                  </a:schemeClr>
                </a:solidFill>
                <a:effectLst/>
              </a:rPr>
              <a:t>History of School Based Law Enforcement</a:t>
            </a:r>
          </a:p>
        </p:txBody>
      </p:sp>
      <p:sp>
        <p:nvSpPr>
          <p:cNvPr id="30723" name="Rectangle 3"/>
          <p:cNvSpPr>
            <a:spLocks noGrp="1" noChangeArrowheads="1"/>
          </p:cNvSpPr>
          <p:nvPr>
            <p:ph idx="1"/>
          </p:nvPr>
        </p:nvSpPr>
        <p:spPr>
          <a:xfrm>
            <a:off x="457200" y="2304288"/>
            <a:ext cx="8229600" cy="4325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nSpc>
                <a:spcPct val="110000"/>
              </a:lnSpc>
              <a:buFontTx/>
              <a:buChar char="•"/>
            </a:pPr>
            <a:r>
              <a:rPr lang="en-US" sz="2400" b="1" dirty="0">
                <a:solidFill>
                  <a:schemeClr val="tx1">
                    <a:lumMod val="75000"/>
                    <a:lumOff val="25000"/>
                  </a:schemeClr>
                </a:solidFill>
                <a:effectLst/>
              </a:rPr>
              <a:t>The use of police officers in schools has roots dating back to the 1950’s </a:t>
            </a:r>
          </a:p>
          <a:p>
            <a:pPr>
              <a:lnSpc>
                <a:spcPct val="110000"/>
              </a:lnSpc>
              <a:buFontTx/>
              <a:buChar char="•"/>
            </a:pPr>
            <a:r>
              <a:rPr lang="en-US" sz="2400" b="1" dirty="0">
                <a:solidFill>
                  <a:schemeClr val="tx1">
                    <a:lumMod val="75000"/>
                    <a:lumOff val="25000"/>
                  </a:schemeClr>
                </a:solidFill>
                <a:effectLst/>
              </a:rPr>
              <a:t>Timeline</a:t>
            </a:r>
          </a:p>
          <a:p>
            <a:pPr lvl="1">
              <a:lnSpc>
                <a:spcPct val="110000"/>
              </a:lnSpc>
              <a:buFontTx/>
              <a:buChar char="•"/>
            </a:pPr>
            <a:r>
              <a:rPr lang="en-US" sz="2400" b="1" dirty="0">
                <a:effectLst/>
              </a:rPr>
              <a:t>1953 – Flint, Michigan</a:t>
            </a:r>
          </a:p>
          <a:p>
            <a:pPr lvl="1">
              <a:lnSpc>
                <a:spcPct val="110000"/>
              </a:lnSpc>
              <a:buFontTx/>
              <a:buChar char="•"/>
            </a:pPr>
            <a:r>
              <a:rPr lang="en-US" sz="2400" b="1" dirty="0">
                <a:effectLst/>
              </a:rPr>
              <a:t>1963 – Tucson, Arizona</a:t>
            </a:r>
          </a:p>
          <a:p>
            <a:pPr lvl="1">
              <a:lnSpc>
                <a:spcPct val="110000"/>
              </a:lnSpc>
              <a:buFontTx/>
              <a:buChar char="•"/>
            </a:pPr>
            <a:r>
              <a:rPr lang="en-US" sz="2400" b="1" dirty="0">
                <a:effectLst/>
              </a:rPr>
              <a:t>1967 – Cincinnati, Ohio</a:t>
            </a:r>
          </a:p>
          <a:p>
            <a:pPr lvl="1">
              <a:lnSpc>
                <a:spcPct val="110000"/>
              </a:lnSpc>
              <a:buFontTx/>
              <a:buChar char="•"/>
            </a:pPr>
            <a:r>
              <a:rPr lang="en-US" sz="2400" b="1" dirty="0">
                <a:effectLst/>
              </a:rPr>
              <a:t>1968 – Los Angeles</a:t>
            </a:r>
          </a:p>
          <a:p>
            <a:pPr lvl="1">
              <a:lnSpc>
                <a:spcPct val="110000"/>
              </a:lnSpc>
              <a:buFontTx/>
              <a:buChar char="•"/>
            </a:pPr>
            <a:r>
              <a:rPr lang="en-US" sz="2400" b="1" dirty="0">
                <a:effectLst/>
              </a:rPr>
              <a:t>1980’s to Present – Steady increase across the United States.</a:t>
            </a:r>
          </a:p>
        </p:txBody>
      </p:sp>
      <p:sp>
        <p:nvSpPr>
          <p:cNvPr id="4" name="Rectangle 3"/>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32</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880356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pPr>
              <a:defRPr/>
            </a:pPr>
            <a:r>
              <a:rPr lang="en-US" sz="3200" b="1" dirty="0"/>
              <a:t>What Is a School Resource Officer SRO)?</a:t>
            </a:r>
          </a:p>
        </p:txBody>
      </p:sp>
      <p:sp>
        <p:nvSpPr>
          <p:cNvPr id="4" name="Content Placeholder 3"/>
          <p:cNvSpPr>
            <a:spLocks noGrp="1"/>
          </p:cNvSpPr>
          <p:nvPr>
            <p:ph idx="1"/>
          </p:nvPr>
        </p:nvSpPr>
        <p:spPr>
          <a:xfrm>
            <a:off x="381000" y="2304288"/>
            <a:ext cx="8229600" cy="4325112"/>
          </a:xfrm>
        </p:spPr>
        <p:txBody>
          <a:bodyPr>
            <a:normAutofit/>
          </a:bodyPr>
          <a:lstStyle/>
          <a:p>
            <a:pPr>
              <a:defRPr/>
            </a:pPr>
            <a:r>
              <a:rPr lang="en-US" sz="2400" b="1" dirty="0">
                <a:solidFill>
                  <a:schemeClr val="tx1">
                    <a:lumMod val="75000"/>
                    <a:lumOff val="25000"/>
                  </a:schemeClr>
                </a:solidFill>
              </a:rPr>
              <a:t>Definition</a:t>
            </a:r>
          </a:p>
          <a:p>
            <a:pPr lvl="1">
              <a:defRPr/>
            </a:pPr>
            <a:r>
              <a:rPr lang="en-US" sz="2400" dirty="0"/>
              <a:t>A School Resource Officer is a career law enforcement officer, with sworn authority, deployed in community oriented policing, assigned by the employing police department or agency to work in collaboration with schools.</a:t>
            </a:r>
          </a:p>
          <a:p>
            <a:pPr lvl="1">
              <a:defRPr/>
            </a:pPr>
            <a:endParaRPr lang="en-US" sz="2400" dirty="0"/>
          </a:p>
          <a:p>
            <a:pPr marL="0" indent="0">
              <a:buFont typeface="Wingdings" pitchFamily="2" charset="2"/>
              <a:buNone/>
              <a:defRPr/>
            </a:pPr>
            <a:endParaRPr lang="en-US" sz="2400" dirty="0"/>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33</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13761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37452" cy="1066800"/>
          </a:xfrm>
        </p:spPr>
        <p:txBody>
          <a:bodyPr>
            <a:normAutofit/>
          </a:bodyPr>
          <a:lstStyle/>
          <a:p>
            <a:pPr algn="ctr">
              <a:defRPr/>
            </a:pPr>
            <a:r>
              <a:rPr lang="en-US" sz="3200" b="1" dirty="0"/>
              <a:t>What is a School Resource Officer (SRO)?</a:t>
            </a:r>
          </a:p>
        </p:txBody>
      </p:sp>
      <p:sp>
        <p:nvSpPr>
          <p:cNvPr id="4" name="Content Placeholder 3"/>
          <p:cNvSpPr>
            <a:spLocks noGrp="1"/>
          </p:cNvSpPr>
          <p:nvPr>
            <p:ph idx="1"/>
          </p:nvPr>
        </p:nvSpPr>
        <p:spPr>
          <a:xfrm>
            <a:off x="523026" y="2362200"/>
            <a:ext cx="8229600" cy="4325112"/>
          </a:xfrm>
        </p:spPr>
        <p:txBody>
          <a:bodyPr/>
          <a:lstStyle/>
          <a:p>
            <a:pPr>
              <a:defRPr/>
            </a:pPr>
            <a:r>
              <a:rPr lang="en-US" dirty="0">
                <a:solidFill>
                  <a:schemeClr val="tx1">
                    <a:lumMod val="75000"/>
                    <a:lumOff val="25000"/>
                  </a:schemeClr>
                </a:solidFill>
              </a:rPr>
              <a:t>A sworn law enforcement officer</a:t>
            </a:r>
          </a:p>
          <a:p>
            <a:pPr marL="0" indent="0">
              <a:buFont typeface="Wingdings" pitchFamily="2" charset="2"/>
              <a:buNone/>
              <a:defRPr/>
            </a:pPr>
            <a:endParaRPr lang="en-US" dirty="0"/>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34</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93706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026" y="914400"/>
            <a:ext cx="8371626" cy="1066800"/>
          </a:xfrm>
        </p:spPr>
        <p:txBody>
          <a:bodyPr>
            <a:normAutofit/>
          </a:bodyPr>
          <a:lstStyle/>
          <a:p>
            <a:pPr algn="ctr">
              <a:defRPr/>
            </a:pPr>
            <a:r>
              <a:rPr lang="en-US" sz="3200" b="1" dirty="0"/>
              <a:t>What is a School Resource Officer (SRO)?</a:t>
            </a:r>
          </a:p>
        </p:txBody>
      </p:sp>
      <p:sp>
        <p:nvSpPr>
          <p:cNvPr id="4" name="Content Placeholder 3"/>
          <p:cNvSpPr>
            <a:spLocks noGrp="1"/>
          </p:cNvSpPr>
          <p:nvPr>
            <p:ph idx="1"/>
          </p:nvPr>
        </p:nvSpPr>
        <p:spPr/>
        <p:txBody>
          <a:bodyPr/>
          <a:lstStyle/>
          <a:p>
            <a:pPr marL="109728" indent="0">
              <a:buNone/>
              <a:defRPr/>
            </a:pPr>
            <a:endParaRPr lang="en-US" dirty="0"/>
          </a:p>
          <a:p>
            <a:pPr>
              <a:defRPr/>
            </a:pPr>
            <a:r>
              <a:rPr lang="en-US" dirty="0">
                <a:solidFill>
                  <a:schemeClr val="tx1">
                    <a:lumMod val="75000"/>
                    <a:lumOff val="25000"/>
                  </a:schemeClr>
                </a:solidFill>
              </a:rPr>
              <a:t>A sworn law enforcement officer.</a:t>
            </a:r>
          </a:p>
          <a:p>
            <a:pPr>
              <a:defRPr/>
            </a:pPr>
            <a:r>
              <a:rPr lang="en-US" dirty="0">
                <a:solidFill>
                  <a:schemeClr val="tx1">
                    <a:lumMod val="75000"/>
                    <a:lumOff val="25000"/>
                  </a:schemeClr>
                </a:solidFill>
              </a:rPr>
              <a:t>Properly selected.</a:t>
            </a:r>
          </a:p>
          <a:p>
            <a:pPr marL="0" indent="0">
              <a:buFont typeface="Wingdings" pitchFamily="2" charset="2"/>
              <a:buNone/>
              <a:defRPr/>
            </a:pPr>
            <a:endParaRPr lang="en-US" dirty="0"/>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35</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9621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09728" indent="0">
              <a:buNone/>
              <a:defRPr/>
            </a:pPr>
            <a:endParaRPr lang="en-US" dirty="0"/>
          </a:p>
          <a:p>
            <a:pPr>
              <a:defRPr/>
            </a:pPr>
            <a:r>
              <a:rPr lang="en-US" dirty="0">
                <a:solidFill>
                  <a:schemeClr val="tx1">
                    <a:lumMod val="75000"/>
                    <a:lumOff val="25000"/>
                  </a:schemeClr>
                </a:solidFill>
              </a:rPr>
              <a:t>A sworn law enforcement officer.</a:t>
            </a:r>
          </a:p>
          <a:p>
            <a:pPr>
              <a:defRPr/>
            </a:pPr>
            <a:r>
              <a:rPr lang="en-US" dirty="0">
                <a:solidFill>
                  <a:schemeClr val="tx1">
                    <a:lumMod val="75000"/>
                    <a:lumOff val="25000"/>
                  </a:schemeClr>
                </a:solidFill>
              </a:rPr>
              <a:t>Properly selected.</a:t>
            </a:r>
          </a:p>
          <a:p>
            <a:pPr>
              <a:defRPr/>
            </a:pPr>
            <a:r>
              <a:rPr lang="en-US" dirty="0">
                <a:solidFill>
                  <a:schemeClr val="tx1">
                    <a:lumMod val="75000"/>
                    <a:lumOff val="25000"/>
                  </a:schemeClr>
                </a:solidFill>
              </a:rPr>
              <a:t>Properly trained.</a:t>
            </a:r>
          </a:p>
          <a:p>
            <a:pPr marL="0" indent="0">
              <a:buFont typeface="Wingdings" pitchFamily="2" charset="2"/>
              <a:buNone/>
              <a:defRPr/>
            </a:pPr>
            <a:endParaRPr lang="en-US" dirty="0"/>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36</a:t>
            </a:fld>
            <a:endParaRPr lang="en-US" sz="1400" dirty="0">
              <a:solidFill>
                <a:schemeClr val="bg1"/>
              </a:solidFill>
              <a:latin typeface="Arial" pitchFamily="34" charset="0"/>
              <a:cs typeface="Arial" pitchFamily="34" charset="0"/>
            </a:endParaRPr>
          </a:p>
        </p:txBody>
      </p:sp>
      <p:sp>
        <p:nvSpPr>
          <p:cNvPr id="6" name="Title 1"/>
          <p:cNvSpPr txBox="1">
            <a:spLocks/>
          </p:cNvSpPr>
          <p:nvPr/>
        </p:nvSpPr>
        <p:spPr>
          <a:xfrm>
            <a:off x="523026" y="914400"/>
            <a:ext cx="8371626" cy="1066800"/>
          </a:xfrm>
          <a:prstGeom prst="rect">
            <a:avLst/>
          </a:prstGeom>
        </p:spPr>
        <p:txBody>
          <a:bodyPr vert="horz" anchor="ctr">
            <a:normAutofit/>
          </a:bodyPr>
          <a:lstStyle>
            <a:lvl1pPr algn="l" rtl="0" eaLnBrk="1" latinLnBrk="0" hangingPunct="1">
              <a:spcBef>
                <a:spcPct val="0"/>
              </a:spcBef>
              <a:buNone/>
              <a:defRPr kumimoji="0" sz="4000" kern="1200" cap="none" baseline="0">
                <a:solidFill>
                  <a:schemeClr val="tx2"/>
                </a:solidFill>
                <a:latin typeface="Arial" pitchFamily="34" charset="0"/>
                <a:ea typeface="+mj-ea"/>
                <a:cs typeface="Arial" pitchFamily="34" charset="0"/>
              </a:defRPr>
            </a:lvl1pPr>
          </a:lstStyle>
          <a:p>
            <a:pPr algn="ctr">
              <a:defRPr/>
            </a:pPr>
            <a:r>
              <a:rPr lang="en-US" sz="3200" b="1"/>
              <a:t>What is a School Resource Officer (SRO)?</a:t>
            </a:r>
            <a:endParaRPr lang="en-US" sz="3200" b="1" dirty="0"/>
          </a:p>
        </p:txBody>
      </p:sp>
    </p:spTree>
    <p:extLst>
      <p:ext uri="{BB962C8B-B14F-4D97-AF65-F5344CB8AC3E}">
        <p14:creationId xmlns:p14="http://schemas.microsoft.com/office/powerpoint/2010/main" val="2307562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pPr>
              <a:defRPr/>
            </a:pPr>
            <a:r>
              <a:rPr lang="en-US" sz="3600" b="1" dirty="0"/>
              <a:t>What Is the Role of an SRO? </a:t>
            </a:r>
          </a:p>
        </p:txBody>
      </p:sp>
      <p:sp>
        <p:nvSpPr>
          <p:cNvPr id="4" name="Content Placeholder 3"/>
          <p:cNvSpPr>
            <a:spLocks noGrp="1"/>
          </p:cNvSpPr>
          <p:nvPr>
            <p:ph idx="1"/>
          </p:nvPr>
        </p:nvSpPr>
        <p:spPr>
          <a:xfrm>
            <a:off x="457200" y="2362200"/>
            <a:ext cx="8229600" cy="4172712"/>
          </a:xfrm>
        </p:spPr>
        <p:txBody>
          <a:bodyPr/>
          <a:lstStyle/>
          <a:p>
            <a:pPr>
              <a:defRPr/>
            </a:pPr>
            <a:r>
              <a:rPr lang="en-US" dirty="0">
                <a:solidFill>
                  <a:schemeClr val="tx1">
                    <a:lumMod val="75000"/>
                    <a:lumOff val="25000"/>
                  </a:schemeClr>
                </a:solidFill>
              </a:rPr>
              <a:t>Visible, active law enforcement figure</a:t>
            </a:r>
          </a:p>
          <a:p>
            <a:pPr>
              <a:defRPr/>
            </a:pPr>
            <a:r>
              <a:rPr lang="en-US" dirty="0">
                <a:solidFill>
                  <a:schemeClr val="tx1">
                    <a:lumMod val="75000"/>
                    <a:lumOff val="25000"/>
                  </a:schemeClr>
                </a:solidFill>
              </a:rPr>
              <a:t>A classroom resource</a:t>
            </a:r>
          </a:p>
          <a:p>
            <a:pPr>
              <a:defRPr/>
            </a:pPr>
            <a:r>
              <a:rPr lang="en-US" dirty="0">
                <a:solidFill>
                  <a:schemeClr val="tx1">
                    <a:lumMod val="75000"/>
                    <a:lumOff val="25000"/>
                  </a:schemeClr>
                </a:solidFill>
              </a:rPr>
              <a:t>A community resource</a:t>
            </a:r>
          </a:p>
          <a:p>
            <a:pPr>
              <a:defRPr/>
            </a:pPr>
            <a:r>
              <a:rPr lang="en-US" dirty="0">
                <a:solidFill>
                  <a:schemeClr val="tx1">
                    <a:lumMod val="75000"/>
                    <a:lumOff val="25000"/>
                  </a:schemeClr>
                </a:solidFill>
              </a:rPr>
              <a:t>A “member” of the faculty</a:t>
            </a:r>
          </a:p>
          <a:p>
            <a:pPr>
              <a:defRPr/>
            </a:pPr>
            <a:r>
              <a:rPr lang="en-US" dirty="0">
                <a:solidFill>
                  <a:schemeClr val="tx1">
                    <a:lumMod val="75000"/>
                    <a:lumOff val="25000"/>
                  </a:schemeClr>
                </a:solidFill>
              </a:rPr>
              <a:t>Not a replacement for existing school security practices</a:t>
            </a:r>
          </a:p>
          <a:p>
            <a:pPr>
              <a:defRPr/>
            </a:pPr>
            <a:r>
              <a:rPr lang="en-US" dirty="0">
                <a:solidFill>
                  <a:schemeClr val="tx1">
                    <a:lumMod val="75000"/>
                    <a:lumOff val="25000"/>
                  </a:schemeClr>
                </a:solidFill>
              </a:rPr>
              <a:t>Not a disciplinarian</a:t>
            </a:r>
          </a:p>
          <a:p>
            <a:pPr marL="0" indent="0">
              <a:buFont typeface="Wingdings" pitchFamily="2" charset="2"/>
              <a:buNone/>
              <a:defRPr/>
            </a:pPr>
            <a:endParaRPr lang="en-US" dirty="0"/>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37</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24132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066800"/>
          </a:xfrm>
        </p:spPr>
        <p:txBody>
          <a:bodyPr/>
          <a:lstStyle/>
          <a:p>
            <a:pPr>
              <a:defRPr/>
            </a:pPr>
            <a:r>
              <a:rPr lang="en-US" b="1" dirty="0"/>
              <a:t>Goals of the SRO program </a:t>
            </a:r>
          </a:p>
        </p:txBody>
      </p:sp>
      <p:sp>
        <p:nvSpPr>
          <p:cNvPr id="4" name="Content Placeholder 3"/>
          <p:cNvSpPr>
            <a:spLocks noGrp="1"/>
          </p:cNvSpPr>
          <p:nvPr>
            <p:ph idx="1"/>
          </p:nvPr>
        </p:nvSpPr>
        <p:spPr>
          <a:xfrm>
            <a:off x="381000" y="2362200"/>
            <a:ext cx="8001000" cy="4724400"/>
          </a:xfrm>
        </p:spPr>
        <p:txBody>
          <a:bodyPr>
            <a:normAutofit/>
          </a:bodyPr>
          <a:lstStyle/>
          <a:p>
            <a:pPr>
              <a:spcAft>
                <a:spcPts val="600"/>
              </a:spcAft>
              <a:defRPr/>
            </a:pPr>
            <a:r>
              <a:rPr lang="en-US" sz="2400" dirty="0">
                <a:solidFill>
                  <a:schemeClr val="tx1">
                    <a:lumMod val="75000"/>
                    <a:lumOff val="25000"/>
                  </a:schemeClr>
                </a:solidFill>
              </a:rPr>
              <a:t>Bridge the gap between police officers and young people. </a:t>
            </a:r>
          </a:p>
          <a:p>
            <a:pPr>
              <a:spcAft>
                <a:spcPts val="600"/>
              </a:spcAft>
              <a:defRPr/>
            </a:pPr>
            <a:r>
              <a:rPr lang="en-US" sz="2400" dirty="0">
                <a:solidFill>
                  <a:schemeClr val="tx1">
                    <a:lumMod val="75000"/>
                    <a:lumOff val="25000"/>
                  </a:schemeClr>
                </a:solidFill>
              </a:rPr>
              <a:t>Increase positive attitudes towards law enforcement.</a:t>
            </a:r>
          </a:p>
          <a:p>
            <a:pPr>
              <a:spcAft>
                <a:spcPts val="600"/>
              </a:spcAft>
              <a:defRPr/>
            </a:pPr>
            <a:r>
              <a:rPr lang="en-US" sz="2400" dirty="0">
                <a:solidFill>
                  <a:schemeClr val="tx1">
                    <a:lumMod val="75000"/>
                    <a:lumOff val="25000"/>
                  </a:schemeClr>
                </a:solidFill>
              </a:rPr>
              <a:t>Teach the value of our legal system. </a:t>
            </a:r>
          </a:p>
          <a:p>
            <a:pPr>
              <a:spcAft>
                <a:spcPts val="600"/>
              </a:spcAft>
              <a:defRPr/>
            </a:pPr>
            <a:r>
              <a:rPr lang="en-US" sz="2400" dirty="0">
                <a:solidFill>
                  <a:schemeClr val="tx1">
                    <a:lumMod val="75000"/>
                    <a:lumOff val="25000"/>
                  </a:schemeClr>
                </a:solidFill>
              </a:rPr>
              <a:t>Promote respect for people and property.</a:t>
            </a:r>
          </a:p>
          <a:p>
            <a:pPr>
              <a:spcAft>
                <a:spcPts val="600"/>
              </a:spcAft>
              <a:defRPr/>
            </a:pPr>
            <a:r>
              <a:rPr lang="en-US" sz="2400" dirty="0">
                <a:solidFill>
                  <a:schemeClr val="tx1">
                    <a:lumMod val="75000"/>
                    <a:lumOff val="25000"/>
                  </a:schemeClr>
                </a:solidFill>
              </a:rPr>
              <a:t>Reduce juvenile delinquency by helping students formulate an awareness of rules, authority and justice.</a:t>
            </a:r>
          </a:p>
          <a:p>
            <a:pPr marL="0" indent="0">
              <a:buFont typeface="Wingdings" pitchFamily="2" charset="2"/>
              <a:buNone/>
              <a:defRPr/>
            </a:pPr>
            <a:endParaRPr lang="en-US" dirty="0"/>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38</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31699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895600" y="2971800"/>
            <a:ext cx="2667000" cy="24511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title"/>
          </p:nvPr>
        </p:nvSpPr>
        <p:spPr>
          <a:xfrm>
            <a:off x="457200" y="457200"/>
            <a:ext cx="8229600" cy="1752600"/>
          </a:xfrm>
        </p:spPr>
        <p:txBody>
          <a:bodyPr>
            <a:normAutofit/>
          </a:bodyPr>
          <a:lstStyle/>
          <a:p>
            <a:pPr eaLnBrk="1" hangingPunct="1">
              <a:defRPr/>
            </a:pPr>
            <a:r>
              <a:rPr lang="en-US" sz="3200" b="1" dirty="0"/>
              <a:t>National Association of School Resource Officers (NASRO)</a:t>
            </a:r>
            <a:r>
              <a:rPr lang="en-US" sz="3200" b="1" i="1" dirty="0"/>
              <a:t> </a:t>
            </a:r>
            <a:r>
              <a:rPr lang="en-US" sz="3200" b="1" dirty="0"/>
              <a:t>Trainings </a:t>
            </a:r>
          </a:p>
        </p:txBody>
      </p:sp>
      <p:sp>
        <p:nvSpPr>
          <p:cNvPr id="3075" name="Rectangle 3"/>
          <p:cNvSpPr>
            <a:spLocks noGrp="1" noChangeArrowheads="1"/>
          </p:cNvSpPr>
          <p:nvPr>
            <p:ph type="body" idx="1"/>
          </p:nvPr>
        </p:nvSpPr>
        <p:spPr>
          <a:xfrm>
            <a:off x="381000" y="2362200"/>
            <a:ext cx="7467600" cy="4191000"/>
          </a:xfrm>
        </p:spPr>
        <p:txBody>
          <a:bodyPr/>
          <a:lstStyle/>
          <a:p>
            <a:pPr eaLnBrk="1" hangingPunct="1">
              <a:defRPr/>
            </a:pPr>
            <a:r>
              <a:rPr lang="en-US" dirty="0">
                <a:solidFill>
                  <a:schemeClr val="tx1">
                    <a:lumMod val="75000"/>
                    <a:lumOff val="25000"/>
                  </a:schemeClr>
                </a:solidFill>
              </a:rPr>
              <a:t>NASRO teaches the SRO Triad concept.</a:t>
            </a:r>
          </a:p>
        </p:txBody>
      </p:sp>
      <p:sp>
        <p:nvSpPr>
          <p:cNvPr id="37892" name="AutoShape 4"/>
          <p:cNvSpPr>
            <a:spLocks noChangeArrowheads="1"/>
          </p:cNvSpPr>
          <p:nvPr/>
        </p:nvSpPr>
        <p:spPr bwMode="auto">
          <a:xfrm>
            <a:off x="3505200" y="3594100"/>
            <a:ext cx="2133600" cy="1828800"/>
          </a:xfrm>
          <a:prstGeom prst="triangle">
            <a:avLst>
              <a:gd name="adj" fmla="val 50000"/>
            </a:avLst>
          </a:prstGeom>
          <a:noFill/>
          <a:ln w="9525">
            <a:noFill/>
            <a:miter lim="800000"/>
            <a:headEnd/>
            <a:tailEnd/>
          </a:ln>
          <a:effectLst/>
        </p:spPr>
        <p:txBody>
          <a:bodyPr wrap="none" anchor="ctr"/>
          <a:lstStyle/>
          <a:p>
            <a:pPr algn="ctr"/>
            <a:endParaRPr lang="en-US" dirty="0">
              <a:solidFill>
                <a:srgbClr val="FF0000"/>
              </a:solidFill>
              <a:latin typeface="Arial" charset="0"/>
            </a:endParaRPr>
          </a:p>
        </p:txBody>
      </p:sp>
      <p:sp>
        <p:nvSpPr>
          <p:cNvPr id="37893" name="WordArt 6"/>
          <p:cNvSpPr>
            <a:spLocks noChangeArrowheads="1" noChangeShapeType="1" noTextEdit="1"/>
          </p:cNvSpPr>
          <p:nvPr/>
        </p:nvSpPr>
        <p:spPr bwMode="auto">
          <a:xfrm>
            <a:off x="3124200" y="5486400"/>
            <a:ext cx="2514600" cy="304800"/>
          </a:xfrm>
          <a:prstGeom prst="rect">
            <a:avLst/>
          </a:prstGeom>
        </p:spPr>
        <p:txBody>
          <a:bodyPr wrap="none" fromWordArt="1">
            <a:prstTxWarp prst="textPlain">
              <a:avLst>
                <a:gd name="adj" fmla="val 50000"/>
              </a:avLst>
            </a:prstTxWarp>
          </a:bodyPr>
          <a:lstStyle/>
          <a:p>
            <a:pPr algn="ctr"/>
            <a:r>
              <a:rPr lang="en-US" sz="2000" kern="10" dirty="0">
                <a:ln w="9525">
                  <a:solidFill>
                    <a:srgbClr val="000000"/>
                  </a:solidFill>
                  <a:round/>
                  <a:headEnd/>
                  <a:tailEnd/>
                </a:ln>
                <a:solidFill>
                  <a:schemeClr val="tx1">
                    <a:lumMod val="65000"/>
                    <a:lumOff val="35000"/>
                  </a:schemeClr>
                </a:solidFill>
                <a:latin typeface="Arial Black"/>
              </a:rPr>
              <a:t>Law Enforcement</a:t>
            </a:r>
          </a:p>
        </p:txBody>
      </p:sp>
      <p:sp>
        <p:nvSpPr>
          <p:cNvPr id="37894" name="WordArt 8"/>
          <p:cNvSpPr>
            <a:spLocks noChangeArrowheads="1" noChangeShapeType="1" noTextEdit="1"/>
          </p:cNvSpPr>
          <p:nvPr/>
        </p:nvSpPr>
        <p:spPr bwMode="auto">
          <a:xfrm rot="-3574259">
            <a:off x="2344046" y="3960254"/>
            <a:ext cx="2095945" cy="273819"/>
          </a:xfrm>
          <a:prstGeom prst="rect">
            <a:avLst/>
          </a:prstGeom>
        </p:spPr>
        <p:txBody>
          <a:bodyPr wrap="none" fromWordArt="1">
            <a:prstTxWarp prst="textPlain">
              <a:avLst>
                <a:gd name="adj" fmla="val 50000"/>
              </a:avLst>
            </a:prstTxWarp>
          </a:bodyPr>
          <a:lstStyle/>
          <a:p>
            <a:pPr algn="ctr"/>
            <a:r>
              <a:rPr lang="en-US" kern="10" dirty="0">
                <a:ln w="9525">
                  <a:solidFill>
                    <a:srgbClr val="000000"/>
                  </a:solidFill>
                  <a:round/>
                  <a:headEnd/>
                  <a:tailEnd/>
                </a:ln>
                <a:solidFill>
                  <a:schemeClr val="tx1">
                    <a:lumMod val="65000"/>
                    <a:lumOff val="35000"/>
                  </a:schemeClr>
                </a:solidFill>
                <a:latin typeface="Arial Black"/>
              </a:rPr>
              <a:t>  Education   </a:t>
            </a:r>
          </a:p>
        </p:txBody>
      </p:sp>
      <p:sp>
        <p:nvSpPr>
          <p:cNvPr id="37895" name="WordArt 9"/>
          <p:cNvSpPr>
            <a:spLocks noChangeArrowheads="1" noChangeShapeType="1" noTextEdit="1"/>
          </p:cNvSpPr>
          <p:nvPr/>
        </p:nvSpPr>
        <p:spPr bwMode="auto">
          <a:xfrm rot="3552504">
            <a:off x="3966099" y="3948589"/>
            <a:ext cx="2495419" cy="389431"/>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chemeClr val="tx1">
                    <a:lumMod val="65000"/>
                    <a:lumOff val="35000"/>
                  </a:schemeClr>
                </a:solidFill>
                <a:latin typeface="Arial Black"/>
              </a:rPr>
              <a:t>Informal  Counselor</a:t>
            </a:r>
          </a:p>
        </p:txBody>
      </p:sp>
      <p:sp>
        <p:nvSpPr>
          <p:cNvPr id="13" name="Rectangle 12"/>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39</a:t>
            </a:fld>
            <a:endParaRPr lang="en-US" sz="1400" dirty="0">
              <a:solidFill>
                <a:schemeClr val="bg1"/>
              </a:solidFill>
              <a:latin typeface="Arial" pitchFamily="34" charset="0"/>
              <a:cs typeface="Arial" pitchFamily="34" charset="0"/>
            </a:endParaRPr>
          </a:p>
        </p:txBody>
      </p:sp>
      <p:sp>
        <p:nvSpPr>
          <p:cNvPr id="11" name="Isosceles Triangle 10"/>
          <p:cNvSpPr/>
          <p:nvPr/>
        </p:nvSpPr>
        <p:spPr>
          <a:xfrm>
            <a:off x="3581400" y="3657600"/>
            <a:ext cx="2057400" cy="17526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137074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b="1" cap="none" dirty="0"/>
              <a:t>SSD Webinar Series</a:t>
            </a:r>
          </a:p>
        </p:txBody>
      </p:sp>
      <p:sp>
        <p:nvSpPr>
          <p:cNvPr id="3" name="Content Placeholder 2"/>
          <p:cNvSpPr>
            <a:spLocks noGrp="1"/>
          </p:cNvSpPr>
          <p:nvPr>
            <p:ph idx="1"/>
          </p:nvPr>
        </p:nvSpPr>
        <p:spPr>
          <a:xfrm>
            <a:off x="457200" y="2387390"/>
            <a:ext cx="8229600" cy="3708610"/>
          </a:xfrm>
        </p:spPr>
        <p:txBody>
          <a:bodyPr>
            <a:normAutofit/>
          </a:bodyPr>
          <a:lstStyle/>
          <a:p>
            <a:r>
              <a:rPr lang="en-US" sz="2600" dirty="0">
                <a:solidFill>
                  <a:schemeClr val="tx1">
                    <a:lumMod val="75000"/>
                    <a:lumOff val="25000"/>
                  </a:schemeClr>
                </a:solidFill>
              </a:rPr>
              <a:t>Increase awareness and understanding of school disciplinary practices that push youth out of school and many times into the justice system.</a:t>
            </a:r>
          </a:p>
          <a:p>
            <a:pPr marL="109728" indent="0">
              <a:buNone/>
            </a:pPr>
            <a:endParaRPr lang="en-US" sz="2600" dirty="0">
              <a:solidFill>
                <a:schemeClr val="tx1">
                  <a:lumMod val="75000"/>
                  <a:lumOff val="25000"/>
                </a:schemeClr>
              </a:solidFill>
            </a:endParaRPr>
          </a:p>
          <a:p>
            <a:r>
              <a:rPr lang="en-US" sz="2600" dirty="0">
                <a:solidFill>
                  <a:schemeClr val="tx1">
                    <a:lumMod val="75000"/>
                    <a:lumOff val="25000"/>
                  </a:schemeClr>
                </a:solidFill>
              </a:rPr>
              <a:t>Provide practical examples of alternative approaches that maintain school safety while ensuring academic engagement and success for all students.</a:t>
            </a:r>
          </a:p>
          <a:p>
            <a:endParaRPr lang="en-US" sz="2600" dirty="0"/>
          </a:p>
        </p:txBody>
      </p:sp>
      <p:sp>
        <p:nvSpPr>
          <p:cNvPr id="4" name="Slide Number Placeholder 28"/>
          <p:cNvSpPr txBox="1">
            <a:spLocks/>
          </p:cNvSpPr>
          <p:nvPr/>
        </p:nvSpPr>
        <p:spPr>
          <a:xfrm>
            <a:off x="8077200" y="1136"/>
            <a:ext cx="747712" cy="365760"/>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FDA9EE-8D48-4C7A-9C2A-8D9412115BCC}" type="slidenum">
              <a:rPr lang="en-US" sz="1400" smtClean="0">
                <a:latin typeface="Arial" pitchFamily="34" charset="0"/>
                <a:cs typeface="Arial" pitchFamily="34" charset="0"/>
              </a:rPr>
              <a:pPr/>
              <a:t>4</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1454744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143000"/>
            <a:ext cx="8229600" cy="914400"/>
          </a:xfrm>
        </p:spPr>
        <p:txBody>
          <a:bodyPr>
            <a:normAutofit/>
          </a:bodyPr>
          <a:lstStyle/>
          <a:p>
            <a:pPr eaLnBrk="1" hangingPunct="1">
              <a:defRPr/>
            </a:pPr>
            <a:r>
              <a:rPr lang="en-US" b="1" i="1" dirty="0"/>
              <a:t>NASRO</a:t>
            </a:r>
            <a:r>
              <a:rPr lang="en-US" b="1" dirty="0"/>
              <a:t> Training Courses</a:t>
            </a:r>
          </a:p>
        </p:txBody>
      </p:sp>
      <p:sp>
        <p:nvSpPr>
          <p:cNvPr id="19459" name="Rectangle 3"/>
          <p:cNvSpPr>
            <a:spLocks noGrp="1" noChangeArrowheads="1"/>
          </p:cNvSpPr>
          <p:nvPr>
            <p:ph type="body" idx="1"/>
          </p:nvPr>
        </p:nvSpPr>
        <p:spPr>
          <a:xfrm>
            <a:off x="381000" y="2532888"/>
            <a:ext cx="8229600" cy="4325112"/>
          </a:xfrm>
        </p:spPr>
        <p:txBody>
          <a:bodyPr>
            <a:normAutofit/>
          </a:bodyPr>
          <a:lstStyle/>
          <a:p>
            <a:pPr eaLnBrk="1" hangingPunct="1">
              <a:lnSpc>
                <a:spcPct val="90000"/>
              </a:lnSpc>
              <a:defRPr/>
            </a:pPr>
            <a:r>
              <a:rPr lang="en-US" dirty="0">
                <a:solidFill>
                  <a:schemeClr val="tx1">
                    <a:lumMod val="75000"/>
                    <a:lumOff val="25000"/>
                  </a:schemeClr>
                </a:solidFill>
              </a:rPr>
              <a:t>Basic SRO Course (40 hours)</a:t>
            </a:r>
          </a:p>
          <a:p>
            <a:pPr lvl="1" eaLnBrk="1" hangingPunct="1">
              <a:lnSpc>
                <a:spcPct val="90000"/>
              </a:lnSpc>
              <a:defRPr/>
            </a:pPr>
            <a:r>
              <a:rPr lang="en-US" sz="2400" dirty="0"/>
              <a:t>Roles and Responsibilities of the SRO.</a:t>
            </a:r>
          </a:p>
          <a:p>
            <a:pPr lvl="1" eaLnBrk="1" hangingPunct="1">
              <a:lnSpc>
                <a:spcPct val="90000"/>
              </a:lnSpc>
              <a:defRPr/>
            </a:pPr>
            <a:r>
              <a:rPr lang="en-US" sz="2400" dirty="0"/>
              <a:t>Classroom Management.</a:t>
            </a:r>
          </a:p>
          <a:p>
            <a:pPr lvl="1" eaLnBrk="1" hangingPunct="1">
              <a:lnSpc>
                <a:spcPct val="90000"/>
              </a:lnSpc>
              <a:defRPr/>
            </a:pPr>
            <a:r>
              <a:rPr lang="en-US" sz="2400" dirty="0"/>
              <a:t>Special Education Overview.</a:t>
            </a:r>
          </a:p>
          <a:p>
            <a:pPr lvl="1" eaLnBrk="1" hangingPunct="1">
              <a:lnSpc>
                <a:spcPct val="90000"/>
              </a:lnSpc>
              <a:defRPr/>
            </a:pPr>
            <a:r>
              <a:rPr lang="en-US" sz="2400" dirty="0"/>
              <a:t>Understanding Adolescent Emotional Issues.</a:t>
            </a:r>
          </a:p>
          <a:p>
            <a:pPr lvl="1" eaLnBrk="1" hangingPunct="1">
              <a:lnSpc>
                <a:spcPct val="90000"/>
              </a:lnSpc>
              <a:defRPr/>
            </a:pPr>
            <a:r>
              <a:rPr lang="en-US" sz="2400" dirty="0"/>
              <a:t>The School Safety Team and the role of the SRO.</a:t>
            </a:r>
          </a:p>
          <a:p>
            <a:pPr marL="0" indent="0" eaLnBrk="1" hangingPunct="1">
              <a:lnSpc>
                <a:spcPct val="90000"/>
              </a:lnSpc>
              <a:buFont typeface="Wingdings" pitchFamily="2" charset="2"/>
              <a:buNone/>
              <a:defRPr/>
            </a:pPr>
            <a:endParaRPr lang="en-US" sz="2400" dirty="0"/>
          </a:p>
        </p:txBody>
      </p:sp>
      <p:sp>
        <p:nvSpPr>
          <p:cNvPr id="4" name="Rectangle 3"/>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40</a:t>
            </a:fld>
            <a:endParaRPr lang="en-US" sz="1400" dirty="0">
              <a:solidFill>
                <a:schemeClr val="bg1"/>
              </a:solidFill>
              <a:latin typeface="Arial" pitchFamily="34" charset="0"/>
              <a:cs typeface="Arial" pitchFamily="34" charset="0"/>
            </a:endParaRPr>
          </a:p>
        </p:txBody>
      </p:sp>
      <p:sp>
        <p:nvSpPr>
          <p:cNvPr id="5" name="Rectangle 4"/>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3</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56086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066800"/>
            <a:ext cx="8229600" cy="1066800"/>
          </a:xfrm>
        </p:spPr>
        <p:txBody>
          <a:bodyPr/>
          <a:lstStyle/>
          <a:p>
            <a:pPr eaLnBrk="1" hangingPunct="1">
              <a:defRPr/>
            </a:pPr>
            <a:r>
              <a:rPr lang="en-US" sz="4100" b="1" i="1" dirty="0"/>
              <a:t>NASRO</a:t>
            </a:r>
            <a:r>
              <a:rPr lang="en-US" sz="4100" b="1" dirty="0"/>
              <a:t> Training Courses</a:t>
            </a:r>
          </a:p>
        </p:txBody>
      </p:sp>
      <p:sp>
        <p:nvSpPr>
          <p:cNvPr id="19459" name="Rectangle 3"/>
          <p:cNvSpPr>
            <a:spLocks noGrp="1" noChangeArrowheads="1"/>
          </p:cNvSpPr>
          <p:nvPr>
            <p:ph type="body" idx="1"/>
          </p:nvPr>
        </p:nvSpPr>
        <p:spPr>
          <a:xfrm>
            <a:off x="510326" y="2532888"/>
            <a:ext cx="8229600" cy="4325112"/>
          </a:xfrm>
        </p:spPr>
        <p:txBody>
          <a:bodyPr/>
          <a:lstStyle/>
          <a:p>
            <a:pPr eaLnBrk="1" hangingPunct="1">
              <a:lnSpc>
                <a:spcPct val="90000"/>
              </a:lnSpc>
              <a:defRPr/>
            </a:pPr>
            <a:r>
              <a:rPr lang="en-US" dirty="0">
                <a:solidFill>
                  <a:schemeClr val="tx1">
                    <a:lumMod val="75000"/>
                    <a:lumOff val="25000"/>
                  </a:schemeClr>
                </a:solidFill>
              </a:rPr>
              <a:t>Advanced SRO Course (24 hours)</a:t>
            </a:r>
          </a:p>
          <a:p>
            <a:pPr lvl="1" eaLnBrk="1" hangingPunct="1">
              <a:lnSpc>
                <a:spcPct val="90000"/>
              </a:lnSpc>
              <a:defRPr/>
            </a:pPr>
            <a:r>
              <a:rPr lang="en-US" dirty="0"/>
              <a:t>Crime Prevention Through Environmental Design</a:t>
            </a:r>
            <a:br>
              <a:rPr lang="en-US" dirty="0"/>
            </a:br>
            <a:endParaRPr lang="en-US" dirty="0"/>
          </a:p>
          <a:p>
            <a:pPr eaLnBrk="1" hangingPunct="1">
              <a:lnSpc>
                <a:spcPct val="90000"/>
              </a:lnSpc>
              <a:defRPr/>
            </a:pPr>
            <a:r>
              <a:rPr lang="en-US" dirty="0">
                <a:solidFill>
                  <a:schemeClr val="tx1">
                    <a:lumMod val="75000"/>
                    <a:lumOff val="25000"/>
                  </a:schemeClr>
                </a:solidFill>
              </a:rPr>
              <a:t>SRO Management (24 hours)</a:t>
            </a:r>
          </a:p>
          <a:p>
            <a:pPr lvl="1" eaLnBrk="1" hangingPunct="1">
              <a:lnSpc>
                <a:spcPct val="90000"/>
              </a:lnSpc>
              <a:defRPr/>
            </a:pPr>
            <a:r>
              <a:rPr lang="en-US" dirty="0"/>
              <a:t>SRO Selection </a:t>
            </a:r>
          </a:p>
          <a:p>
            <a:pPr lvl="1" eaLnBrk="1" hangingPunct="1">
              <a:lnSpc>
                <a:spcPct val="90000"/>
              </a:lnSpc>
              <a:defRPr/>
            </a:pPr>
            <a:r>
              <a:rPr lang="en-US" dirty="0"/>
              <a:t>Interagency Collaboration (MOU)</a:t>
            </a:r>
          </a:p>
          <a:p>
            <a:pPr lvl="1" eaLnBrk="1" hangingPunct="1">
              <a:lnSpc>
                <a:spcPct val="90000"/>
              </a:lnSpc>
              <a:defRPr/>
            </a:pPr>
            <a:r>
              <a:rPr lang="en-US" dirty="0"/>
              <a:t>Evaluation of the SRO</a:t>
            </a:r>
          </a:p>
          <a:p>
            <a:pPr lvl="1" eaLnBrk="1" hangingPunct="1">
              <a:lnSpc>
                <a:spcPct val="90000"/>
              </a:lnSpc>
              <a:defRPr/>
            </a:pPr>
            <a:r>
              <a:rPr lang="en-US" dirty="0"/>
              <a:t>SRO Field Training Officers</a:t>
            </a:r>
          </a:p>
        </p:txBody>
      </p:sp>
      <p:sp>
        <p:nvSpPr>
          <p:cNvPr id="4" name="Rectangle 3"/>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41</a:t>
            </a:fld>
            <a:endParaRPr lang="en-US" sz="1400" dirty="0">
              <a:solidFill>
                <a:schemeClr val="bg1"/>
              </a:solidFill>
              <a:latin typeface="Arial" pitchFamily="34" charset="0"/>
              <a:cs typeface="Arial" pitchFamily="34" charset="0"/>
            </a:endParaRPr>
          </a:p>
        </p:txBody>
      </p:sp>
      <p:sp>
        <p:nvSpPr>
          <p:cNvPr id="5" name="Rectangle 4"/>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3</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29860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066800"/>
            <a:ext cx="8229600" cy="1066800"/>
          </a:xfrm>
        </p:spPr>
        <p:txBody>
          <a:bodyPr/>
          <a:lstStyle/>
          <a:p>
            <a:pPr eaLnBrk="1" hangingPunct="1">
              <a:defRPr/>
            </a:pPr>
            <a:r>
              <a:rPr lang="en-US" sz="4100" b="1" i="1" dirty="0"/>
              <a:t>NASRO</a:t>
            </a:r>
            <a:r>
              <a:rPr lang="en-US" sz="4100" b="1" dirty="0"/>
              <a:t> Training Courses</a:t>
            </a:r>
          </a:p>
        </p:txBody>
      </p:sp>
      <p:sp>
        <p:nvSpPr>
          <p:cNvPr id="19459" name="Rectangle 3"/>
          <p:cNvSpPr>
            <a:spLocks noGrp="1" noChangeArrowheads="1"/>
          </p:cNvSpPr>
          <p:nvPr>
            <p:ph type="body" idx="1"/>
          </p:nvPr>
        </p:nvSpPr>
        <p:spPr>
          <a:xfrm>
            <a:off x="393700" y="2438400"/>
            <a:ext cx="8229600" cy="4325112"/>
          </a:xfrm>
        </p:spPr>
        <p:txBody>
          <a:bodyPr/>
          <a:lstStyle/>
          <a:p>
            <a:pPr eaLnBrk="1" hangingPunct="1">
              <a:lnSpc>
                <a:spcPct val="90000"/>
              </a:lnSpc>
              <a:defRPr/>
            </a:pPr>
            <a:r>
              <a:rPr lang="en-US" dirty="0">
                <a:solidFill>
                  <a:schemeClr val="tx1">
                    <a:lumMod val="75000"/>
                    <a:lumOff val="25000"/>
                  </a:schemeClr>
                </a:solidFill>
              </a:rPr>
              <a:t>SRO Active Shooter (24 hours)</a:t>
            </a:r>
          </a:p>
          <a:p>
            <a:pPr lvl="1" eaLnBrk="1" hangingPunct="1">
              <a:lnSpc>
                <a:spcPct val="90000"/>
              </a:lnSpc>
              <a:defRPr/>
            </a:pPr>
            <a:r>
              <a:rPr lang="en-US" dirty="0"/>
              <a:t>Tactical skills for response to violent attacks</a:t>
            </a:r>
            <a:br>
              <a:rPr lang="en-US" dirty="0"/>
            </a:br>
            <a:endParaRPr lang="en-US" dirty="0"/>
          </a:p>
          <a:p>
            <a:pPr eaLnBrk="1" hangingPunct="1">
              <a:lnSpc>
                <a:spcPct val="90000"/>
              </a:lnSpc>
              <a:defRPr/>
            </a:pPr>
            <a:r>
              <a:rPr lang="en-US" dirty="0">
                <a:solidFill>
                  <a:schemeClr val="tx1">
                    <a:lumMod val="75000"/>
                    <a:lumOff val="25000"/>
                  </a:schemeClr>
                </a:solidFill>
              </a:rPr>
              <a:t>School Law Workshop (8 hours)</a:t>
            </a:r>
          </a:p>
          <a:p>
            <a:pPr lvl="1" eaLnBrk="1" hangingPunct="1">
              <a:lnSpc>
                <a:spcPct val="90000"/>
              </a:lnSpc>
              <a:defRPr/>
            </a:pPr>
            <a:r>
              <a:rPr lang="en-US" dirty="0"/>
              <a:t>Legal updates for the school environment</a:t>
            </a:r>
          </a:p>
          <a:p>
            <a:pPr eaLnBrk="1" hangingPunct="1">
              <a:lnSpc>
                <a:spcPct val="90000"/>
              </a:lnSpc>
              <a:defRPr/>
            </a:pPr>
            <a:endParaRPr lang="en-US" dirty="0"/>
          </a:p>
        </p:txBody>
      </p:sp>
      <p:sp>
        <p:nvSpPr>
          <p:cNvPr id="4" name="Rectangle 3"/>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42</a:t>
            </a:fld>
            <a:endParaRPr lang="en-US" sz="1400" dirty="0">
              <a:solidFill>
                <a:schemeClr val="bg1"/>
              </a:solidFill>
              <a:latin typeface="Arial" pitchFamily="34" charset="0"/>
              <a:cs typeface="Arial" pitchFamily="34" charset="0"/>
            </a:endParaRPr>
          </a:p>
        </p:txBody>
      </p:sp>
      <p:sp>
        <p:nvSpPr>
          <p:cNvPr id="5" name="Rectangle 4"/>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3</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32504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dirty="0"/>
          </a:p>
        </p:txBody>
      </p:sp>
      <p:sp>
        <p:nvSpPr>
          <p:cNvPr id="32771" name="Rectangle 3"/>
          <p:cNvSpPr>
            <a:spLocks noGrp="1" noChangeArrowheads="1"/>
          </p:cNvSpPr>
          <p:nvPr>
            <p:ph type="body" idx="1"/>
          </p:nvPr>
        </p:nvSpPr>
        <p:spPr/>
        <p:txBody>
          <a:bodyPr/>
          <a:lstStyle/>
          <a:p>
            <a:pPr eaLnBrk="1" hangingPunct="1">
              <a:defRPr/>
            </a:pPr>
            <a:endParaRPr lang="en-US" dirty="0"/>
          </a:p>
        </p:txBody>
      </p:sp>
      <p:pic>
        <p:nvPicPr>
          <p:cNvPr id="41988" name="Picture 6" descr="b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Harford County Bas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5544">
            <a:off x="1149728" y="1085944"/>
            <a:ext cx="299639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MCj043258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0" descr="MCj043258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66800"/>
            <a:ext cx="13319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1" descr="MCj043258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67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12"/>
          <p:cNvSpPr>
            <a:spLocks noChangeArrowheads="1"/>
          </p:cNvSpPr>
          <p:nvPr/>
        </p:nvSpPr>
        <p:spPr bwMode="auto">
          <a:xfrm>
            <a:off x="4572000" y="1066800"/>
            <a:ext cx="3657600" cy="2514600"/>
          </a:xfrm>
          <a:prstGeom prst="rect">
            <a:avLst/>
          </a:prstGeom>
          <a:solidFill>
            <a:srgbClr val="FFFF00"/>
          </a:solidFill>
          <a:ln w="9525">
            <a:solidFill>
              <a:schemeClr val="tx1"/>
            </a:solidFill>
            <a:miter lim="800000"/>
            <a:headEnd/>
            <a:tailEnd/>
          </a:ln>
        </p:spPr>
        <p:txBody>
          <a:bodyPr wrap="none" anchor="ctr"/>
          <a:lstStyle/>
          <a:p>
            <a:endParaRPr lang="en-US" dirty="0"/>
          </a:p>
        </p:txBody>
      </p:sp>
      <p:pic>
        <p:nvPicPr>
          <p:cNvPr id="41994" name="Picture 13" descr="MCj043258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96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5" descr="MCj043258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762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Text Box 16"/>
          <p:cNvSpPr txBox="1">
            <a:spLocks noChangeArrowheads="1"/>
          </p:cNvSpPr>
          <p:nvPr/>
        </p:nvSpPr>
        <p:spPr bwMode="auto">
          <a:xfrm>
            <a:off x="4648200" y="1295400"/>
            <a:ext cx="3505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1400" b="1" dirty="0">
                <a:solidFill>
                  <a:schemeClr val="accent1">
                    <a:lumMod val="50000"/>
                  </a:schemeClr>
                </a:solidFill>
                <a:latin typeface="Bradley Hand ITC" pitchFamily="66" charset="0"/>
                <a:cs typeface="Arial" pitchFamily="34" charset="0"/>
              </a:rPr>
              <a:t> </a:t>
            </a:r>
            <a:r>
              <a:rPr lang="en-US" sz="3600" b="1" dirty="0">
                <a:solidFill>
                  <a:schemeClr val="accent1">
                    <a:lumMod val="50000"/>
                  </a:schemeClr>
                </a:solidFill>
                <a:latin typeface="Brush Script MT" pitchFamily="66" charset="0"/>
                <a:cs typeface="Arial" pitchFamily="34" charset="0"/>
              </a:rPr>
              <a:t>A Commitment to Training SROs and School Safety Personnel</a:t>
            </a:r>
          </a:p>
        </p:txBody>
      </p:sp>
      <p:pic>
        <p:nvPicPr>
          <p:cNvPr id="41997" name="Picture 17" descr="nasro cla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810000"/>
            <a:ext cx="2743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8" descr="MCj043258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29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9" descr="about_nasro_photo_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962400"/>
            <a:ext cx="3657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20" descr="MCj043258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05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21" descr="MCj043258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05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43</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57676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066800"/>
            <a:ext cx="8437452" cy="1066800"/>
          </a:xfrm>
        </p:spPr>
        <p:txBody>
          <a:bodyPr>
            <a:noAutofit/>
          </a:bodyPr>
          <a:lstStyle/>
          <a:p>
            <a:pPr eaLnBrk="1" hangingPunct="1">
              <a:defRPr/>
            </a:pPr>
            <a:r>
              <a:rPr lang="en-US" sz="3400" b="1" dirty="0"/>
              <a:t>Memorandum of Understanding (MOU)</a:t>
            </a:r>
          </a:p>
        </p:txBody>
      </p:sp>
      <p:sp>
        <p:nvSpPr>
          <p:cNvPr id="19459" name="Rectangle 3"/>
          <p:cNvSpPr>
            <a:spLocks noGrp="1" noChangeArrowheads="1"/>
          </p:cNvSpPr>
          <p:nvPr>
            <p:ph type="body" idx="1"/>
          </p:nvPr>
        </p:nvSpPr>
        <p:spPr/>
        <p:txBody>
          <a:bodyPr>
            <a:normAutofit/>
          </a:bodyPr>
          <a:lstStyle/>
          <a:p>
            <a:pPr marL="0" indent="0" eaLnBrk="1" hangingPunct="1">
              <a:lnSpc>
                <a:spcPct val="90000"/>
              </a:lnSpc>
              <a:buFont typeface="Wingdings" pitchFamily="2" charset="2"/>
              <a:buNone/>
              <a:defRPr/>
            </a:pPr>
            <a:endParaRPr lang="en-US" sz="2400" dirty="0"/>
          </a:p>
          <a:p>
            <a:pPr marL="457200" indent="-457200">
              <a:lnSpc>
                <a:spcPct val="90000"/>
              </a:lnSpc>
              <a:defRPr/>
            </a:pPr>
            <a:r>
              <a:rPr lang="en-US" sz="2400" dirty="0">
                <a:solidFill>
                  <a:schemeClr val="tx1">
                    <a:lumMod val="75000"/>
                    <a:lumOff val="25000"/>
                  </a:schemeClr>
                </a:solidFill>
              </a:rPr>
              <a:t>Interagency Collaboration is foundational to the success of an SRO program.</a:t>
            </a:r>
          </a:p>
          <a:p>
            <a:pPr marL="457200" indent="-457200">
              <a:lnSpc>
                <a:spcPct val="90000"/>
              </a:lnSpc>
              <a:defRPr/>
            </a:pPr>
            <a:endParaRPr lang="en-US" sz="2400" dirty="0">
              <a:solidFill>
                <a:schemeClr val="tx1">
                  <a:lumMod val="75000"/>
                  <a:lumOff val="25000"/>
                </a:schemeClr>
              </a:solidFill>
            </a:endParaRPr>
          </a:p>
          <a:p>
            <a:pPr marL="457200" indent="-457200">
              <a:lnSpc>
                <a:spcPct val="90000"/>
              </a:lnSpc>
              <a:defRPr/>
            </a:pPr>
            <a:r>
              <a:rPr lang="en-US" sz="2400" dirty="0">
                <a:solidFill>
                  <a:schemeClr val="tx1">
                    <a:lumMod val="75000"/>
                    <a:lumOff val="25000"/>
                  </a:schemeClr>
                </a:solidFill>
              </a:rPr>
              <a:t>The MOU is a written agreement between the school district &amp; the law enforcement agency providing the guidelines for the program.</a:t>
            </a:r>
          </a:p>
        </p:txBody>
      </p:sp>
      <p:sp>
        <p:nvSpPr>
          <p:cNvPr id="4" name="Rectangle 3"/>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44</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68085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066800"/>
            <a:ext cx="8229600" cy="1066800"/>
          </a:xfrm>
        </p:spPr>
        <p:txBody>
          <a:bodyPr>
            <a:normAutofit/>
          </a:bodyPr>
          <a:lstStyle/>
          <a:p>
            <a:pPr eaLnBrk="1" hangingPunct="1">
              <a:defRPr/>
            </a:pPr>
            <a:r>
              <a:rPr lang="en-US" sz="3600" b="1" dirty="0"/>
              <a:t>Elements of a Good MOU</a:t>
            </a:r>
          </a:p>
        </p:txBody>
      </p:sp>
      <p:sp>
        <p:nvSpPr>
          <p:cNvPr id="19459" name="Rectangle 3"/>
          <p:cNvSpPr>
            <a:spLocks noGrp="1" noChangeArrowheads="1"/>
          </p:cNvSpPr>
          <p:nvPr>
            <p:ph type="body" idx="1"/>
          </p:nvPr>
        </p:nvSpPr>
        <p:spPr>
          <a:xfrm>
            <a:off x="393700" y="2532888"/>
            <a:ext cx="8229600" cy="4325112"/>
          </a:xfrm>
        </p:spPr>
        <p:txBody>
          <a:bodyPr>
            <a:normAutofit/>
          </a:bodyPr>
          <a:lstStyle/>
          <a:p>
            <a:pPr eaLnBrk="1" hangingPunct="1">
              <a:lnSpc>
                <a:spcPct val="90000"/>
              </a:lnSpc>
              <a:defRPr/>
            </a:pPr>
            <a:r>
              <a:rPr lang="en-US" sz="2400" dirty="0">
                <a:solidFill>
                  <a:schemeClr val="tx1">
                    <a:lumMod val="75000"/>
                    <a:lumOff val="25000"/>
                  </a:schemeClr>
                </a:solidFill>
              </a:rPr>
              <a:t>Mission Statement</a:t>
            </a:r>
          </a:p>
          <a:p>
            <a:pPr eaLnBrk="1" hangingPunct="1">
              <a:lnSpc>
                <a:spcPct val="90000"/>
              </a:lnSpc>
              <a:defRPr/>
            </a:pPr>
            <a:r>
              <a:rPr lang="en-US" sz="2400" dirty="0">
                <a:solidFill>
                  <a:schemeClr val="tx1">
                    <a:lumMod val="75000"/>
                    <a:lumOff val="25000"/>
                  </a:schemeClr>
                </a:solidFill>
              </a:rPr>
              <a:t>Goals and Objectives</a:t>
            </a:r>
          </a:p>
          <a:p>
            <a:pPr eaLnBrk="1" hangingPunct="1">
              <a:lnSpc>
                <a:spcPct val="90000"/>
              </a:lnSpc>
              <a:defRPr/>
            </a:pPr>
            <a:r>
              <a:rPr lang="en-US" sz="2400" dirty="0">
                <a:solidFill>
                  <a:schemeClr val="tx1">
                    <a:lumMod val="75000"/>
                    <a:lumOff val="25000"/>
                  </a:schemeClr>
                </a:solidFill>
              </a:rPr>
              <a:t>Assignment of SRO</a:t>
            </a:r>
          </a:p>
          <a:p>
            <a:pPr eaLnBrk="1" hangingPunct="1">
              <a:lnSpc>
                <a:spcPct val="90000"/>
              </a:lnSpc>
              <a:defRPr/>
            </a:pPr>
            <a:r>
              <a:rPr lang="en-US" sz="2400" dirty="0">
                <a:solidFill>
                  <a:schemeClr val="tx1">
                    <a:lumMod val="75000"/>
                    <a:lumOff val="25000"/>
                  </a:schemeClr>
                </a:solidFill>
              </a:rPr>
              <a:t>Hours and Special Events</a:t>
            </a:r>
          </a:p>
          <a:p>
            <a:pPr eaLnBrk="1" hangingPunct="1">
              <a:lnSpc>
                <a:spcPct val="90000"/>
              </a:lnSpc>
              <a:defRPr/>
            </a:pPr>
            <a:r>
              <a:rPr lang="en-US" sz="2400" dirty="0">
                <a:solidFill>
                  <a:schemeClr val="tx1">
                    <a:lumMod val="75000"/>
                    <a:lumOff val="25000"/>
                  </a:schemeClr>
                </a:solidFill>
              </a:rPr>
              <a:t>Duties of the SRO</a:t>
            </a:r>
          </a:p>
          <a:p>
            <a:pPr eaLnBrk="1" hangingPunct="1">
              <a:lnSpc>
                <a:spcPct val="90000"/>
              </a:lnSpc>
              <a:defRPr/>
            </a:pPr>
            <a:r>
              <a:rPr lang="en-US" sz="2400" dirty="0">
                <a:solidFill>
                  <a:schemeClr val="tx1">
                    <a:lumMod val="75000"/>
                    <a:lumOff val="25000"/>
                  </a:schemeClr>
                </a:solidFill>
              </a:rPr>
              <a:t>Rights and Duties of the School Board</a:t>
            </a:r>
          </a:p>
          <a:p>
            <a:pPr eaLnBrk="1" hangingPunct="1">
              <a:lnSpc>
                <a:spcPct val="90000"/>
              </a:lnSpc>
              <a:defRPr/>
            </a:pPr>
            <a:r>
              <a:rPr lang="en-US" sz="2400" dirty="0">
                <a:solidFill>
                  <a:schemeClr val="tx1">
                    <a:lumMod val="75000"/>
                    <a:lumOff val="25000"/>
                  </a:schemeClr>
                </a:solidFill>
              </a:rPr>
              <a:t>Access to Education Records</a:t>
            </a:r>
          </a:p>
          <a:p>
            <a:pPr marL="0" indent="0" eaLnBrk="1" hangingPunct="1">
              <a:lnSpc>
                <a:spcPct val="90000"/>
              </a:lnSpc>
              <a:buFont typeface="Wingdings" pitchFamily="2" charset="2"/>
              <a:buNone/>
              <a:defRPr/>
            </a:pPr>
            <a:endParaRPr lang="en-US" sz="2400" dirty="0"/>
          </a:p>
        </p:txBody>
      </p:sp>
      <p:sp>
        <p:nvSpPr>
          <p:cNvPr id="4" name="Rectangle 3"/>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45</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5947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gray">
          <a:xfrm>
            <a:off x="1066800" y="876181"/>
            <a:ext cx="7469708" cy="800219"/>
          </a:xfrm>
          <a:prstGeom prst="rect">
            <a:avLst/>
          </a:prstGeom>
          <a:noFill/>
          <a:ln w="9525">
            <a:noFill/>
            <a:miter lim="800000"/>
            <a:headEnd/>
            <a:tailEnd/>
          </a:ln>
        </p:spPr>
        <p:txBody>
          <a:bodyPr wrap="square" lIns="0">
            <a:prstTxWarp prst="textNoShape">
              <a:avLst/>
            </a:prstTxWarp>
            <a:spAutoFit/>
          </a:bodyPr>
          <a:lstStyle/>
          <a:p>
            <a:pPr algn="ctr" eaLnBrk="0" hangingPunct="0"/>
            <a:r>
              <a:rPr lang="en-US" sz="4600" b="1" dirty="0">
                <a:solidFill>
                  <a:schemeClr val="tx1">
                    <a:lumMod val="75000"/>
                    <a:lumOff val="25000"/>
                  </a:schemeClr>
                </a:solidFill>
                <a:latin typeface="Arial Black" pitchFamily="34" charset="0"/>
              </a:rPr>
              <a:t>Questions?</a:t>
            </a:r>
            <a:endParaRPr lang="de-DE" sz="4600" b="1" dirty="0">
              <a:solidFill>
                <a:schemeClr val="tx1">
                  <a:lumMod val="75000"/>
                  <a:lumOff val="25000"/>
                </a:schemeClr>
              </a:solidFill>
              <a:latin typeface="Arial Black" pitchFamily="34" charset="0"/>
            </a:endParaRPr>
          </a:p>
        </p:txBody>
      </p:sp>
      <p:sp>
        <p:nvSpPr>
          <p:cNvPr id="8"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D3D3D3"/>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2" name="Rectangle 1"/>
          <p:cNvSpPr/>
          <p:nvPr/>
        </p:nvSpPr>
        <p:spPr>
          <a:xfrm>
            <a:off x="533400" y="1828800"/>
            <a:ext cx="8253413"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A0A0A0"/>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11"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chemeClr val="bg1"/>
                    </a:gs>
                    <a:gs pos="100000">
                      <a:srgbClr val="808080"/>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12" name="Rectangle 3"/>
          <p:cNvSpPr>
            <a:spLocks/>
          </p:cNvSpPr>
          <p:nvPr/>
        </p:nvSpPr>
        <p:spPr bwMode="auto">
          <a:xfrm>
            <a:off x="4216400" y="5257800"/>
            <a:ext cx="3937000" cy="457200"/>
          </a:xfrm>
          <a:prstGeom prst="rect">
            <a:avLst/>
          </a:prstGeom>
          <a:noFill/>
          <a:ln w="12700">
            <a:noFill/>
            <a:miter lim="800000"/>
            <a:headEnd/>
            <a:tailEnd/>
          </a:ln>
        </p:spPr>
        <p:txBody>
          <a:bodyPr lIns="0" tIns="0" rIns="40639" bIns="0"/>
          <a:lstStyle/>
          <a:p>
            <a:pPr marL="39688"/>
            <a:r>
              <a:rPr lang="en-US" sz="1100" dirty="0">
                <a:solidFill>
                  <a:schemeClr val="tx1"/>
                </a:solidFill>
                <a:latin typeface="Arial Bold" charset="0"/>
                <a:cs typeface="Arial Bold" charset="0"/>
                <a:sym typeface="Arial Bold" charset="0"/>
              </a:rPr>
              <a:t>If you have a question for the presenters, please type it in the Q&amp;A Pod or email </a:t>
            </a:r>
            <a:r>
              <a:rPr lang="en-US" sz="1100" u="sng" dirty="0">
                <a:solidFill>
                  <a:srgbClr val="009999"/>
                </a:solidFill>
                <a:latin typeface="Arial Bold" charset="0"/>
                <a:cs typeface="Arial Bold" charset="0"/>
                <a:sym typeface="Arial Bold" charset="0"/>
                <a:hlinkClick r:id="rId2"/>
              </a:rPr>
              <a:t>ncssle@air.org</a:t>
            </a:r>
            <a:r>
              <a:rPr lang="en-US" sz="1100" dirty="0">
                <a:solidFill>
                  <a:schemeClr val="tx1"/>
                </a:solidFill>
                <a:latin typeface="Arial Bold" charset="0"/>
                <a:cs typeface="Arial Bold" charset="0"/>
                <a:sym typeface="Arial Bold" charset="0"/>
              </a:rPr>
              <a:t> during the Webinar.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486" y="1995794"/>
            <a:ext cx="2728913" cy="3152469"/>
          </a:xfrm>
          <a:prstGeom prst="rect">
            <a:avLst/>
          </a:prstGeom>
          <a:ln>
            <a:solidFill>
              <a:schemeClr val="accent1"/>
            </a:solidFill>
          </a:ln>
        </p:spPr>
      </p:pic>
      <p:sp>
        <p:nvSpPr>
          <p:cNvPr id="15" name="Slide Number Placeholder 28"/>
          <p:cNvSpPr>
            <a:spLocks noGrp="1"/>
          </p:cNvSpPr>
          <p:nvPr>
            <p:ph type="sldNum" sz="quarter" idx="4294967295"/>
          </p:nvPr>
        </p:nvSpPr>
        <p:spPr>
          <a:xfrm>
            <a:off x="8320088" y="1136"/>
            <a:ext cx="519112" cy="365760"/>
          </a:xfrm>
          <a:prstGeom prst="rect">
            <a:avLst/>
          </a:prstGeom>
        </p:spPr>
        <p:txBody>
          <a:bodyPr/>
          <a:lstStyle>
            <a:lvl1pPr algn="r">
              <a:defRPr sz="1800">
                <a:solidFill>
                  <a:schemeClr val="bg1"/>
                </a:solidFill>
              </a:defRPr>
            </a:lvl1pPr>
          </a:lstStyle>
          <a:p>
            <a:fld id="{5BFDA9EE-8D48-4C7A-9C2A-8D9412115BCC}" type="slidenum">
              <a:rPr lang="en-US" sz="1400" smtClean="0">
                <a:latin typeface="Arial" pitchFamily="34" charset="0"/>
                <a:cs typeface="Arial" pitchFamily="34" charset="0"/>
              </a:rPr>
              <a:pPr/>
              <a:t>46</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2667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sz="4800" b="1" noProof="1">
                <a:solidFill>
                  <a:srgbClr val="FFFFFF"/>
                </a:solidFill>
                <a:latin typeface="Arial"/>
                <a:cs typeface="Arial"/>
              </a:rPr>
              <a:t>Policing the Teen Brain in Public Schools: Key Factors to Consider</a:t>
            </a:r>
            <a:endParaRPr lang="en-US" sz="6000" dirty="0"/>
          </a:p>
        </p:txBody>
      </p:sp>
      <p:sp>
        <p:nvSpPr>
          <p:cNvPr id="4" name="Rectangle 3"/>
          <p:cNvSpPr/>
          <p:nvPr/>
        </p:nvSpPr>
        <p:spPr>
          <a:xfrm>
            <a:off x="457200" y="4114800"/>
            <a:ext cx="8652588" cy="1415772"/>
          </a:xfrm>
          <a:prstGeom prst="rect">
            <a:avLst/>
          </a:prstGeom>
          <a:noFill/>
        </p:spPr>
        <p:txBody>
          <a:bodyPr wrap="square" lIns="91440" tIns="45720" rIns="91440" bIns="45720">
            <a:spAutoFit/>
          </a:bodyPr>
          <a:lstStyle/>
          <a:p>
            <a:r>
              <a:rPr lang="en-US" b="1" noProof="1">
                <a:solidFill>
                  <a:schemeClr val="accent1">
                    <a:lumMod val="50000"/>
                  </a:schemeClr>
                </a:solidFill>
                <a:latin typeface="Arial" pitchFamily="34" charset="0"/>
                <a:cs typeface="Arial" pitchFamily="34" charset="0"/>
              </a:rPr>
              <a:t>Lisa H. Thurau, J.D.</a:t>
            </a:r>
          </a:p>
          <a:p>
            <a:r>
              <a:rPr lang="en-US" noProof="1">
                <a:solidFill>
                  <a:schemeClr val="accent1">
                    <a:lumMod val="50000"/>
                  </a:schemeClr>
                </a:solidFill>
                <a:latin typeface="Arial" pitchFamily="34" charset="0"/>
                <a:cs typeface="Arial" pitchFamily="34" charset="0"/>
              </a:rPr>
              <a:t>Founder</a:t>
            </a:r>
          </a:p>
          <a:p>
            <a:r>
              <a:rPr lang="en-US" noProof="1">
                <a:solidFill>
                  <a:schemeClr val="accent1">
                    <a:lumMod val="50000"/>
                  </a:schemeClr>
                </a:solidFill>
                <a:latin typeface="Arial" pitchFamily="34" charset="0"/>
                <a:cs typeface="Arial" pitchFamily="34" charset="0"/>
              </a:rPr>
              <a:t>Strategies for Youth</a:t>
            </a:r>
          </a:p>
          <a:p>
            <a:endParaRPr lang="en-US" sz="3200" cap="none" spc="0" dirty="0">
              <a:ln w="17780" cmpd="sng">
                <a:noFill/>
                <a:prstDash val="solid"/>
                <a:miter lim="800000"/>
              </a:ln>
              <a:solidFill>
                <a:schemeClr val="tx2">
                  <a:lumMod val="60000"/>
                  <a:lumOff val="40000"/>
                </a:schemeClr>
              </a:solidFill>
              <a:latin typeface="Arial" pitchFamily="34" charset="0"/>
              <a:cs typeface="Arial" pitchFamily="34" charset="0"/>
            </a:endParaRPr>
          </a:p>
        </p:txBody>
      </p:sp>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47</a:t>
            </a:fld>
            <a:endParaRPr lang="en-US" sz="1400" dirty="0">
              <a:solidFill>
                <a:schemeClr val="bg1"/>
              </a:solidFill>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181600"/>
            <a:ext cx="3743325" cy="124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5905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81000" y="2438400"/>
            <a:ext cx="7467600" cy="4906963"/>
          </a:xfrm>
        </p:spPr>
        <p:txBody>
          <a:bodyPr>
            <a:normAutofit/>
          </a:bodyPr>
          <a:lstStyle/>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Is a national policy and training organization dedicated to improving police/youth interactions and reducing disproportionate minority contact. </a:t>
            </a:r>
            <a:br>
              <a:rPr lang="en-US" sz="2400" dirty="0">
                <a:solidFill>
                  <a:schemeClr val="tx1">
                    <a:lumMod val="75000"/>
                    <a:lumOff val="25000"/>
                  </a:schemeClr>
                </a:solidFill>
                <a:latin typeface="Arial" pitchFamily="34" charset="0"/>
                <a:cs typeface="Arial" pitchFamily="34" charset="0"/>
              </a:rPr>
            </a:br>
            <a:endParaRPr lang="en-US" sz="2400" dirty="0">
              <a:solidFill>
                <a:schemeClr val="tx1">
                  <a:lumMod val="75000"/>
                  <a:lumOff val="25000"/>
                </a:schemeClr>
              </a:solidFill>
              <a:latin typeface="Arial" pitchFamily="34" charset="0"/>
              <a:cs typeface="Arial" pitchFamily="34" charset="0"/>
            </a:endParaRP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www.strategiesforyouth.org</a:t>
            </a:r>
          </a:p>
        </p:txBody>
      </p:sp>
      <p:sp>
        <p:nvSpPr>
          <p:cNvPr id="4" name="Rectangle 3"/>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48</a:t>
            </a:fld>
            <a:endParaRPr lang="en-US" sz="14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257800"/>
            <a:ext cx="3743325" cy="124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4"/>
          <p:cNvSpPr txBox="1">
            <a:spLocks/>
          </p:cNvSpPr>
          <p:nvPr/>
        </p:nvSpPr>
        <p:spPr>
          <a:xfrm>
            <a:off x="457200" y="1219200"/>
            <a:ext cx="8229600" cy="9144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a:solidFill>
                  <a:schemeClr val="accent1">
                    <a:lumMod val="50000"/>
                  </a:schemeClr>
                </a:solidFill>
                <a:latin typeface="Arial" pitchFamily="34" charset="0"/>
                <a:cs typeface="Arial" pitchFamily="34" charset="0"/>
              </a:rPr>
              <a:t>Strategies for Youth, Inc. </a:t>
            </a:r>
          </a:p>
        </p:txBody>
      </p:sp>
    </p:spTree>
    <p:extLst>
      <p:ext uri="{BB962C8B-B14F-4D97-AF65-F5344CB8AC3E}">
        <p14:creationId xmlns:p14="http://schemas.microsoft.com/office/powerpoint/2010/main" val="2244239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2514600"/>
            <a:ext cx="8229600" cy="3382963"/>
          </a:xfrm>
        </p:spPr>
        <p:txBody>
          <a:bodyPr>
            <a:normAutofit/>
          </a:bodyPr>
          <a:lstStyle/>
          <a:p>
            <a:pPr>
              <a:spcAft>
                <a:spcPts val="600"/>
              </a:spcAft>
            </a:pPr>
            <a:r>
              <a:rPr lang="en-US" dirty="0">
                <a:solidFill>
                  <a:schemeClr val="tx1">
                    <a:lumMod val="75000"/>
                    <a:lumOff val="25000"/>
                  </a:schemeClr>
                </a:solidFill>
              </a:rPr>
              <a:t>Policing the Teen Brain Training</a:t>
            </a:r>
          </a:p>
          <a:p>
            <a:pPr>
              <a:spcAft>
                <a:spcPts val="600"/>
              </a:spcAft>
            </a:pPr>
            <a:r>
              <a:rPr lang="en-US" dirty="0">
                <a:solidFill>
                  <a:schemeClr val="tx1">
                    <a:lumMod val="75000"/>
                    <a:lumOff val="25000"/>
                  </a:schemeClr>
                </a:solidFill>
              </a:rPr>
              <a:t>Juvenile Justice Jeopardy Game</a:t>
            </a:r>
          </a:p>
          <a:p>
            <a:pPr>
              <a:spcAft>
                <a:spcPts val="600"/>
              </a:spcAft>
            </a:pPr>
            <a:r>
              <a:rPr lang="en-US" dirty="0">
                <a:solidFill>
                  <a:schemeClr val="tx1">
                    <a:lumMod val="75000"/>
                    <a:lumOff val="25000"/>
                  </a:schemeClr>
                </a:solidFill>
              </a:rPr>
              <a:t>Think About it First! Cards</a:t>
            </a:r>
          </a:p>
          <a:p>
            <a:pPr>
              <a:spcAft>
                <a:spcPts val="600"/>
              </a:spcAft>
            </a:pPr>
            <a:r>
              <a:rPr lang="en-US" dirty="0">
                <a:solidFill>
                  <a:schemeClr val="tx1">
                    <a:lumMod val="75000"/>
                    <a:lumOff val="25000"/>
                  </a:schemeClr>
                </a:solidFill>
              </a:rPr>
              <a:t>Policy, Advocacy &amp; Research</a:t>
            </a:r>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49</a:t>
            </a:fld>
            <a:endParaRPr lang="en-US" sz="1400" dirty="0">
              <a:solidFill>
                <a:schemeClr val="bg1"/>
              </a:solidFill>
              <a:latin typeface="Arial" pitchFamily="34" charset="0"/>
              <a:cs typeface="Arial" pitchFamily="34" charset="0"/>
            </a:endParaRPr>
          </a:p>
        </p:txBody>
      </p:sp>
      <p:sp>
        <p:nvSpPr>
          <p:cNvPr id="7" name="Title 4"/>
          <p:cNvSpPr txBox="1">
            <a:spLocks/>
          </p:cNvSpPr>
          <p:nvPr/>
        </p:nvSpPr>
        <p:spPr>
          <a:xfrm>
            <a:off x="457200" y="1219200"/>
            <a:ext cx="8229600" cy="9144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a:solidFill>
                  <a:schemeClr val="accent1">
                    <a:lumMod val="50000"/>
                  </a:schemeClr>
                </a:solidFill>
                <a:latin typeface="Arial" pitchFamily="34" charset="0"/>
                <a:cs typeface="Arial" pitchFamily="34" charset="0"/>
              </a:rPr>
              <a:t>SYF Program Services</a:t>
            </a:r>
          </a:p>
        </p:txBody>
      </p:sp>
    </p:spTree>
    <p:extLst>
      <p:ext uri="{BB962C8B-B14F-4D97-AF65-F5344CB8AC3E}">
        <p14:creationId xmlns:p14="http://schemas.microsoft.com/office/powerpoint/2010/main" val="191986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066800"/>
          </a:xfrm>
        </p:spPr>
        <p:txBody>
          <a:bodyPr>
            <a:normAutofit/>
          </a:bodyPr>
          <a:lstStyle/>
          <a:p>
            <a:r>
              <a:rPr lang="en-US" b="1" dirty="0"/>
              <a:t>Available Technical Assistance</a:t>
            </a:r>
          </a:p>
        </p:txBody>
      </p:sp>
      <p:sp>
        <p:nvSpPr>
          <p:cNvPr id="10" name="Slide Number Placeholder 28"/>
          <p:cNvSpPr>
            <a:spLocks noGrp="1"/>
          </p:cNvSpPr>
          <p:nvPr>
            <p:ph type="sldNum" sz="quarter" idx="4294967295"/>
          </p:nvPr>
        </p:nvSpPr>
        <p:spPr>
          <a:xfrm>
            <a:off x="8320088" y="1136"/>
            <a:ext cx="519112" cy="365760"/>
          </a:xfrm>
          <a:prstGeom prst="rect">
            <a:avLst/>
          </a:prstGeom>
        </p:spPr>
        <p:txBody>
          <a:bodyPr/>
          <a:lstStyle>
            <a:lvl1pPr algn="r">
              <a:defRPr sz="1800">
                <a:solidFill>
                  <a:schemeClr val="bg1"/>
                </a:solidFill>
              </a:defRPr>
            </a:lvl1pPr>
          </a:lstStyle>
          <a:p>
            <a:fld id="{5BFDA9EE-8D48-4C7A-9C2A-8D9412115BCC}" type="slidenum">
              <a:rPr lang="en-US" sz="1400" smtClean="0">
                <a:latin typeface="Arial" pitchFamily="34" charset="0"/>
                <a:cs typeface="Arial" pitchFamily="34" charset="0"/>
              </a:rPr>
              <a:pPr/>
              <a:t>5</a:t>
            </a:fld>
            <a:endParaRPr lang="en-US" sz="1400" dirty="0">
              <a:latin typeface="Arial" pitchFamily="34" charset="0"/>
              <a:cs typeface="Arial" pitchFamily="34" charset="0"/>
            </a:endParaRPr>
          </a:p>
        </p:txBody>
      </p:sp>
      <p:sp>
        <p:nvSpPr>
          <p:cNvPr id="3" name="Rectangle 2"/>
          <p:cNvSpPr/>
          <p:nvPr/>
        </p:nvSpPr>
        <p:spPr>
          <a:xfrm>
            <a:off x="381000" y="5638800"/>
            <a:ext cx="8534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9" name="Picture 8" descr="C:\Users\nread\AppData\Local\Microsoft\Windows\Temporary Internet Files\Content.Outlook\X0HKN2BH\SSDCOP_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10" y="3886200"/>
            <a:ext cx="1143000" cy="606425"/>
          </a:xfrm>
          <a:prstGeom prst="rect">
            <a:avLst/>
          </a:prstGeom>
          <a:noFill/>
          <a:ln>
            <a:no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25" y="2514600"/>
            <a:ext cx="1157785" cy="590013"/>
          </a:xfrm>
          <a:prstGeom prst="rect">
            <a:avLst/>
          </a:prstGeom>
        </p:spPr>
      </p:pic>
      <p:sp>
        <p:nvSpPr>
          <p:cNvPr id="12" name="Content Placeholder 2"/>
          <p:cNvSpPr>
            <a:spLocks noGrp="1"/>
          </p:cNvSpPr>
          <p:nvPr>
            <p:ph idx="1"/>
          </p:nvPr>
        </p:nvSpPr>
        <p:spPr>
          <a:xfrm>
            <a:off x="1803210" y="2532888"/>
            <a:ext cx="6883590" cy="4325112"/>
          </a:xfrm>
        </p:spPr>
        <p:txBody>
          <a:bodyPr>
            <a:noAutofit/>
          </a:bodyPr>
          <a:lstStyle/>
          <a:p>
            <a:pPr marL="109728" indent="0">
              <a:buNone/>
            </a:pPr>
            <a:r>
              <a:rPr lang="en-US" sz="1600" dirty="0">
                <a:solidFill>
                  <a:schemeClr val="tx1">
                    <a:lumMod val="75000"/>
                    <a:lumOff val="25000"/>
                  </a:schemeClr>
                </a:solidFill>
              </a:rPr>
              <a:t>Office of Juvenile Justice and Delinquency Prevention’s State Training and Technical Assistance Center (STTAC)</a:t>
            </a:r>
          </a:p>
          <a:p>
            <a:pPr marL="402336" lvl="1" indent="0">
              <a:buNone/>
            </a:pPr>
            <a:r>
              <a:rPr lang="en-US" sz="1600" dirty="0">
                <a:solidFill>
                  <a:schemeClr val="tx1">
                    <a:lumMod val="75000"/>
                    <a:lumOff val="25000"/>
                  </a:schemeClr>
                </a:solidFill>
              </a:rPr>
              <a:t>U.S Department of Justice</a:t>
            </a:r>
            <a:br>
              <a:rPr lang="en-US" sz="1600" dirty="0">
                <a:solidFill>
                  <a:schemeClr val="tx1">
                    <a:lumMod val="75000"/>
                    <a:lumOff val="25000"/>
                  </a:schemeClr>
                </a:solidFill>
              </a:rPr>
            </a:br>
            <a:r>
              <a:rPr lang="en-US" sz="1600" dirty="0">
                <a:hlinkClick r:id="rId4"/>
              </a:rPr>
              <a:t>www.juvenilejustice-tta.org</a:t>
            </a:r>
            <a:r>
              <a:rPr lang="en-US" sz="1600" dirty="0"/>
              <a:t> </a:t>
            </a:r>
          </a:p>
          <a:p>
            <a:pPr marL="109728" indent="0">
              <a:buNone/>
            </a:pPr>
            <a:endParaRPr lang="en-US" sz="1400" dirty="0"/>
          </a:p>
          <a:p>
            <a:pPr marL="109728" indent="0">
              <a:buNone/>
            </a:pPr>
            <a:r>
              <a:rPr lang="en-US" sz="1600" dirty="0">
                <a:solidFill>
                  <a:schemeClr val="tx1">
                    <a:lumMod val="75000"/>
                    <a:lumOff val="25000"/>
                  </a:schemeClr>
                </a:solidFill>
              </a:rPr>
              <a:t>Supportive School Discipline Communities of Practice (SSDCOP)</a:t>
            </a:r>
          </a:p>
          <a:p>
            <a:pPr marL="402336" lvl="1" indent="0">
              <a:buNone/>
            </a:pPr>
            <a:r>
              <a:rPr lang="en-US" sz="1600" dirty="0">
                <a:solidFill>
                  <a:schemeClr val="tx1">
                    <a:lumMod val="75000"/>
                    <a:lumOff val="25000"/>
                  </a:schemeClr>
                </a:solidFill>
              </a:rPr>
              <a:t>U.S. Department of Education</a:t>
            </a:r>
            <a:br>
              <a:rPr lang="en-US" sz="1600" dirty="0">
                <a:solidFill>
                  <a:schemeClr val="tx1">
                    <a:lumMod val="75000"/>
                    <a:lumOff val="25000"/>
                  </a:schemeClr>
                </a:solidFill>
              </a:rPr>
            </a:br>
            <a:r>
              <a:rPr lang="en-US" sz="1600" dirty="0">
                <a:hlinkClick r:id="rId5"/>
              </a:rPr>
              <a:t>http://ssdcop.neglected-delinquent.org</a:t>
            </a:r>
            <a:r>
              <a:rPr lang="en-US" sz="1600" dirty="0"/>
              <a:t>  </a:t>
            </a:r>
          </a:p>
          <a:p>
            <a:pPr marL="109728" indent="0">
              <a:buNone/>
            </a:pPr>
            <a:endParaRPr lang="en-US" sz="1400" dirty="0"/>
          </a:p>
          <a:p>
            <a:pPr marL="109728" indent="0">
              <a:buNone/>
            </a:pPr>
            <a:r>
              <a:rPr lang="en-US" sz="1600" dirty="0">
                <a:solidFill>
                  <a:schemeClr val="tx1">
                    <a:lumMod val="75000"/>
                    <a:lumOff val="25000"/>
                  </a:schemeClr>
                </a:solidFill>
              </a:rPr>
              <a:t>National Center on Safe Supportive Learning Environments (NCSSLE)</a:t>
            </a:r>
          </a:p>
          <a:p>
            <a:pPr marL="402336" lvl="1" indent="0">
              <a:buNone/>
            </a:pPr>
            <a:r>
              <a:rPr lang="en-US" sz="1600" dirty="0">
                <a:solidFill>
                  <a:schemeClr val="tx1">
                    <a:lumMod val="75000"/>
                    <a:lumOff val="25000"/>
                  </a:schemeClr>
                </a:solidFill>
              </a:rPr>
              <a:t>U.S. Departments of Education and Health and Human Services</a:t>
            </a:r>
            <a:br>
              <a:rPr lang="en-US" sz="1600" dirty="0"/>
            </a:br>
            <a:r>
              <a:rPr lang="en-US" sz="1600" dirty="0">
                <a:hlinkClick r:id="rId6"/>
              </a:rPr>
              <a:t>http://safesupportivelearning.ed.gov</a:t>
            </a:r>
            <a:r>
              <a:rPr lang="en-US" sz="1600" dirty="0"/>
              <a:t> </a:t>
            </a:r>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25" y="4848225"/>
            <a:ext cx="1133475" cy="11715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172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143000"/>
            <a:ext cx="8229600" cy="1066800"/>
          </a:xfrm>
        </p:spPr>
        <p:txBody>
          <a:bodyPr>
            <a:normAutofit fontScale="90000"/>
          </a:bodyPr>
          <a:lstStyle/>
          <a:p>
            <a:pPr algn="ctr"/>
            <a:r>
              <a:rPr lang="en-US" b="1" dirty="0">
                <a:latin typeface="Arial" pitchFamily="34" charset="0"/>
                <a:cs typeface="Arial" pitchFamily="34" charset="0"/>
              </a:rPr>
              <a:t>SFY Training for Law Enforcement</a:t>
            </a:r>
          </a:p>
        </p:txBody>
      </p:sp>
      <p:sp>
        <p:nvSpPr>
          <p:cNvPr id="6" name="Content Placeholder 5"/>
          <p:cNvSpPr>
            <a:spLocks noGrp="1"/>
          </p:cNvSpPr>
          <p:nvPr>
            <p:ph sz="half" idx="1"/>
          </p:nvPr>
        </p:nvSpPr>
        <p:spPr>
          <a:xfrm>
            <a:off x="457200" y="2484437"/>
            <a:ext cx="4038600" cy="4525963"/>
          </a:xfrm>
        </p:spPr>
        <p:txBody>
          <a:bodyPr>
            <a:normAutofit/>
          </a:bodyPr>
          <a:lstStyle/>
          <a:p>
            <a:pPr>
              <a:buNone/>
            </a:pPr>
            <a:r>
              <a:rPr lang="en-US" sz="2400" b="1" dirty="0">
                <a:solidFill>
                  <a:schemeClr val="tx1">
                    <a:lumMod val="75000"/>
                    <a:lumOff val="25000"/>
                  </a:schemeClr>
                </a:solidFill>
                <a:latin typeface="Arial" pitchFamily="34" charset="0"/>
                <a:cs typeface="Arial" pitchFamily="34" charset="0"/>
              </a:rPr>
              <a:t>WHO:</a:t>
            </a:r>
            <a:r>
              <a:rPr lang="en-US" sz="2400" dirty="0">
                <a:solidFill>
                  <a:schemeClr val="tx1">
                    <a:lumMod val="75000"/>
                    <a:lumOff val="25000"/>
                  </a:schemeClr>
                </a:solidFill>
                <a:latin typeface="Arial" pitchFamily="34" charset="0"/>
                <a:cs typeface="Arial" pitchFamily="34" charset="0"/>
              </a:rPr>
              <a:t>			</a:t>
            </a: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In-Service training in Police Departments</a:t>
            </a: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Training in Recruit Academies</a:t>
            </a: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Training for School Resource Officers</a:t>
            </a:r>
          </a:p>
        </p:txBody>
      </p:sp>
      <p:sp>
        <p:nvSpPr>
          <p:cNvPr id="7" name="Content Placeholder 6"/>
          <p:cNvSpPr>
            <a:spLocks noGrp="1"/>
          </p:cNvSpPr>
          <p:nvPr>
            <p:ph sz="half" idx="2"/>
          </p:nvPr>
        </p:nvSpPr>
        <p:spPr>
          <a:xfrm>
            <a:off x="4648200" y="2484437"/>
            <a:ext cx="4038600" cy="4525963"/>
          </a:xfrm>
        </p:spPr>
        <p:txBody>
          <a:bodyPr>
            <a:normAutofit/>
          </a:bodyPr>
          <a:lstStyle/>
          <a:p>
            <a:pPr>
              <a:buNone/>
            </a:pPr>
            <a:r>
              <a:rPr lang="en-US" sz="2400" b="1" dirty="0">
                <a:solidFill>
                  <a:schemeClr val="tx1">
                    <a:lumMod val="75000"/>
                    <a:lumOff val="25000"/>
                  </a:schemeClr>
                </a:solidFill>
                <a:latin typeface="Arial" pitchFamily="34" charset="0"/>
                <a:cs typeface="Arial" pitchFamily="34" charset="0"/>
              </a:rPr>
              <a:t>WHAT:</a:t>
            </a:r>
          </a:p>
          <a:p>
            <a:pPr marL="457200" indent="-457200">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Nature</a:t>
            </a:r>
          </a:p>
          <a:p>
            <a:pPr marL="457200" indent="-457200">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Nurture</a:t>
            </a:r>
          </a:p>
          <a:p>
            <a:pPr marL="457200" indent="-457200">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Community-Based Options</a:t>
            </a:r>
          </a:p>
          <a:p>
            <a:pPr marL="457200" indent="-457200">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Youth Perceptions</a:t>
            </a:r>
          </a:p>
        </p:txBody>
      </p:sp>
      <p:sp>
        <p:nvSpPr>
          <p:cNvPr id="4" name="Footer Placeholder 3"/>
          <p:cNvSpPr>
            <a:spLocks noGrp="1"/>
          </p:cNvSpPr>
          <p:nvPr>
            <p:ph type="ftr" sz="quarter" idx="4294967295"/>
          </p:nvPr>
        </p:nvSpPr>
        <p:spPr>
          <a:xfrm>
            <a:off x="457200" y="6400800"/>
            <a:ext cx="6019800" cy="365125"/>
          </a:xfrm>
          <a:prstGeom prst="rect">
            <a:avLst/>
          </a:prstGeom>
        </p:spPr>
        <p:txBody>
          <a:bodyPr/>
          <a:lstStyle/>
          <a:p>
            <a:r>
              <a:rPr lang="en-US" dirty="0">
                <a:solidFill>
                  <a:schemeClr val="tx1">
                    <a:lumMod val="75000"/>
                    <a:lumOff val="25000"/>
                  </a:schemeClr>
                </a:solidFill>
                <a:latin typeface="Arial" pitchFamily="34" charset="0"/>
                <a:cs typeface="Arial" pitchFamily="34" charset="0"/>
              </a:rPr>
              <a:t>© 2013 Strategies for Youth, Inc. All Rights Reserved.</a:t>
            </a:r>
          </a:p>
        </p:txBody>
      </p:sp>
      <p:sp>
        <p:nvSpPr>
          <p:cNvPr id="8" name="Rectangle 7"/>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50</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7901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7467600" cy="877824"/>
          </a:xfrm>
        </p:spPr>
        <p:txBody>
          <a:bodyPr>
            <a:noAutofit/>
          </a:bodyPr>
          <a:lstStyle/>
          <a:p>
            <a:r>
              <a:rPr lang="en-US" sz="3600" b="1" dirty="0">
                <a:solidFill>
                  <a:schemeClr val="accent1">
                    <a:lumMod val="50000"/>
                  </a:schemeClr>
                </a:solidFill>
                <a:latin typeface="Arial" pitchFamily="34" charset="0"/>
                <a:cs typeface="Arial" pitchFamily="34" charset="0"/>
              </a:rPr>
              <a:t>The School Environment</a:t>
            </a:r>
          </a:p>
        </p:txBody>
      </p:sp>
      <p:sp>
        <p:nvSpPr>
          <p:cNvPr id="6" name="Content Placeholder 5"/>
          <p:cNvSpPr>
            <a:spLocks noGrp="1"/>
          </p:cNvSpPr>
          <p:nvPr>
            <p:ph idx="1"/>
          </p:nvPr>
        </p:nvSpPr>
        <p:spPr>
          <a:xfrm>
            <a:off x="3124200" y="2362200"/>
            <a:ext cx="5873750" cy="5211763"/>
          </a:xfrm>
        </p:spPr>
        <p:txBody>
          <a:bodyPr>
            <a:noAutofit/>
          </a:bodyPr>
          <a:lstStyle/>
          <a:p>
            <a:pPr>
              <a:buNone/>
            </a:pPr>
            <a:r>
              <a:rPr lang="en-US" sz="1800" b="1" dirty="0">
                <a:solidFill>
                  <a:schemeClr val="tx1">
                    <a:lumMod val="75000"/>
                    <a:lumOff val="25000"/>
                  </a:schemeClr>
                </a:solidFill>
                <a:latin typeface="Arial" pitchFamily="34" charset="0"/>
                <a:cs typeface="Arial" pitchFamily="34" charset="0"/>
              </a:rPr>
              <a:t>Principal Sets the Tone</a:t>
            </a:r>
          </a:p>
          <a:p>
            <a:pPr lvl="1"/>
            <a:r>
              <a:rPr lang="en-US" sz="1600" dirty="0">
                <a:solidFill>
                  <a:schemeClr val="tx1">
                    <a:lumMod val="75000"/>
                    <a:lumOff val="25000"/>
                  </a:schemeClr>
                </a:solidFill>
                <a:latin typeface="Arial" pitchFamily="34" charset="0"/>
                <a:cs typeface="Arial" pitchFamily="34" charset="0"/>
              </a:rPr>
              <a:t>Assertion of authority </a:t>
            </a:r>
          </a:p>
          <a:p>
            <a:pPr lvl="1"/>
            <a:r>
              <a:rPr lang="en-US" sz="1600" dirty="0">
                <a:solidFill>
                  <a:schemeClr val="tx1">
                    <a:lumMod val="75000"/>
                    <a:lumOff val="25000"/>
                  </a:schemeClr>
                </a:solidFill>
                <a:latin typeface="Arial" pitchFamily="34" charset="0"/>
                <a:cs typeface="Arial" pitchFamily="34" charset="0"/>
              </a:rPr>
              <a:t>Bandwidth for Authority Defiance Disorder (ADD)</a:t>
            </a:r>
            <a:br>
              <a:rPr lang="en-US" sz="1600" dirty="0">
                <a:solidFill>
                  <a:schemeClr val="tx1">
                    <a:lumMod val="75000"/>
                    <a:lumOff val="25000"/>
                  </a:schemeClr>
                </a:solidFill>
                <a:latin typeface="Arial" pitchFamily="34" charset="0"/>
                <a:cs typeface="Arial" pitchFamily="34" charset="0"/>
              </a:rPr>
            </a:br>
            <a:endParaRPr lang="en-US" sz="1600" dirty="0">
              <a:solidFill>
                <a:schemeClr val="tx1">
                  <a:lumMod val="75000"/>
                  <a:lumOff val="25000"/>
                </a:schemeClr>
              </a:solidFill>
              <a:latin typeface="Arial" pitchFamily="34" charset="0"/>
              <a:cs typeface="Arial" pitchFamily="34" charset="0"/>
            </a:endParaRPr>
          </a:p>
          <a:p>
            <a:pPr>
              <a:buNone/>
            </a:pPr>
            <a:r>
              <a:rPr lang="en-US" sz="1800" b="1" dirty="0">
                <a:solidFill>
                  <a:schemeClr val="tx1">
                    <a:lumMod val="75000"/>
                    <a:lumOff val="25000"/>
                  </a:schemeClr>
                </a:solidFill>
                <a:latin typeface="Arial" pitchFamily="34" charset="0"/>
                <a:cs typeface="Arial" pitchFamily="34" charset="0"/>
              </a:rPr>
              <a:t>Police Role</a:t>
            </a:r>
          </a:p>
          <a:p>
            <a:pPr lvl="1"/>
            <a:r>
              <a:rPr lang="en-US" sz="1600" dirty="0">
                <a:solidFill>
                  <a:schemeClr val="tx1">
                    <a:lumMod val="75000"/>
                    <a:lumOff val="25000"/>
                  </a:schemeClr>
                </a:solidFill>
                <a:latin typeface="Arial" pitchFamily="34" charset="0"/>
                <a:cs typeface="Arial" pitchFamily="34" charset="0"/>
              </a:rPr>
              <a:t>Officer is part of a non LE team</a:t>
            </a:r>
          </a:p>
          <a:p>
            <a:pPr lvl="1"/>
            <a:r>
              <a:rPr lang="en-US" sz="1600" dirty="0">
                <a:solidFill>
                  <a:schemeClr val="tx1">
                    <a:lumMod val="75000"/>
                    <a:lumOff val="25000"/>
                  </a:schemeClr>
                </a:solidFill>
                <a:latin typeface="Arial" pitchFamily="34" charset="0"/>
                <a:cs typeface="Arial" pitchFamily="34" charset="0"/>
              </a:rPr>
              <a:t>Many interactions daily</a:t>
            </a:r>
          </a:p>
          <a:p>
            <a:pPr lvl="1"/>
            <a:r>
              <a:rPr lang="en-US" sz="1600" dirty="0">
                <a:solidFill>
                  <a:schemeClr val="tx1">
                    <a:lumMod val="75000"/>
                    <a:lumOff val="25000"/>
                  </a:schemeClr>
                </a:solidFill>
                <a:latin typeface="Arial" pitchFamily="34" charset="0"/>
                <a:cs typeface="Arial" pitchFamily="34" charset="0"/>
              </a:rPr>
              <a:t>Much more diverse population</a:t>
            </a:r>
          </a:p>
          <a:p>
            <a:pPr lvl="1"/>
            <a:r>
              <a:rPr lang="en-US" sz="1600" dirty="0">
                <a:solidFill>
                  <a:schemeClr val="tx1">
                    <a:lumMod val="75000"/>
                    <a:lumOff val="25000"/>
                  </a:schemeClr>
                </a:solidFill>
                <a:latin typeface="Arial" pitchFamily="34" charset="0"/>
                <a:cs typeface="Arial" pitchFamily="34" charset="0"/>
              </a:rPr>
              <a:t>Many more discretionary calls </a:t>
            </a:r>
            <a:br>
              <a:rPr lang="en-US" sz="1600" dirty="0">
                <a:solidFill>
                  <a:schemeClr val="tx1">
                    <a:lumMod val="75000"/>
                    <a:lumOff val="25000"/>
                  </a:schemeClr>
                </a:solidFill>
                <a:latin typeface="Arial" pitchFamily="34" charset="0"/>
                <a:cs typeface="Arial" pitchFamily="34" charset="0"/>
              </a:rPr>
            </a:br>
            <a:endParaRPr lang="en-US" sz="1600" dirty="0">
              <a:solidFill>
                <a:schemeClr val="tx1">
                  <a:lumMod val="75000"/>
                  <a:lumOff val="25000"/>
                </a:schemeClr>
              </a:solidFill>
              <a:latin typeface="Arial" pitchFamily="34" charset="0"/>
              <a:cs typeface="Arial" pitchFamily="34" charset="0"/>
            </a:endParaRPr>
          </a:p>
          <a:p>
            <a:pPr>
              <a:buNone/>
            </a:pPr>
            <a:r>
              <a:rPr lang="en-US" sz="1800" b="1" dirty="0">
                <a:solidFill>
                  <a:schemeClr val="tx1">
                    <a:lumMod val="75000"/>
                    <a:lumOff val="25000"/>
                  </a:schemeClr>
                </a:solidFill>
                <a:latin typeface="Arial" pitchFamily="34" charset="0"/>
                <a:cs typeface="Arial" pitchFamily="34" charset="0"/>
              </a:rPr>
              <a:t>Policing is “Public”</a:t>
            </a:r>
          </a:p>
          <a:p>
            <a:pPr lvl="1"/>
            <a:r>
              <a:rPr lang="en-US" sz="1600" dirty="0">
                <a:solidFill>
                  <a:schemeClr val="tx1">
                    <a:lumMod val="75000"/>
                    <a:lumOff val="25000"/>
                  </a:schemeClr>
                </a:solidFill>
                <a:latin typeface="Arial" pitchFamily="34" charset="0"/>
                <a:cs typeface="Arial" pitchFamily="34" charset="0"/>
              </a:rPr>
              <a:t>Every interaction is  a teachable moment</a:t>
            </a:r>
          </a:p>
          <a:p>
            <a:pPr lvl="1"/>
            <a:r>
              <a:rPr lang="en-US" sz="1600" dirty="0">
                <a:solidFill>
                  <a:schemeClr val="tx1">
                    <a:lumMod val="75000"/>
                    <a:lumOff val="25000"/>
                  </a:schemeClr>
                </a:solidFill>
                <a:latin typeface="Arial" pitchFamily="34" charset="0"/>
                <a:cs typeface="Arial" pitchFamily="34" charset="0"/>
              </a:rPr>
              <a:t>More challenging youth group dynamics;              greater consequences</a:t>
            </a:r>
          </a:p>
        </p:txBody>
      </p:sp>
      <p:pic>
        <p:nvPicPr>
          <p:cNvPr id="8" name="Picture 7" descr="images-5.jpeg"/>
          <p:cNvPicPr>
            <a:picLocks noChangeAspect="1"/>
          </p:cNvPicPr>
          <p:nvPr/>
        </p:nvPicPr>
        <p:blipFill>
          <a:blip r:embed="rId3" cstate="print"/>
          <a:stretch>
            <a:fillRect/>
          </a:stretch>
        </p:blipFill>
        <p:spPr>
          <a:xfrm>
            <a:off x="400050" y="2514600"/>
            <a:ext cx="2605368" cy="3429000"/>
          </a:xfrm>
          <a:prstGeom prst="rect">
            <a:avLst/>
          </a:prstGeom>
        </p:spPr>
      </p:pic>
      <p:sp>
        <p:nvSpPr>
          <p:cNvPr id="9" name="Rectangle 8"/>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51</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93143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914400"/>
          </a:xfrm>
        </p:spPr>
        <p:txBody>
          <a:bodyPr/>
          <a:lstStyle/>
          <a:p>
            <a:r>
              <a:rPr lang="en-US" b="1" dirty="0">
                <a:latin typeface="Arial" pitchFamily="34" charset="0"/>
                <a:cs typeface="Arial" pitchFamily="34" charset="0"/>
              </a:rPr>
              <a:t>Reality: Diversity of </a:t>
            </a:r>
            <a:r>
              <a:rPr lang="en-US" b="1" dirty="0" err="1">
                <a:latin typeface="Arial" pitchFamily="34" charset="0"/>
                <a:cs typeface="Arial" pitchFamily="34" charset="0"/>
              </a:rPr>
              <a:t>SROs</a:t>
            </a:r>
            <a:endParaRPr lang="en-US" b="1" dirty="0">
              <a:latin typeface="Arial" pitchFamily="34" charset="0"/>
              <a:cs typeface="Arial" pitchFamily="34" charset="0"/>
            </a:endParaRPr>
          </a:p>
        </p:txBody>
      </p:sp>
      <p:sp>
        <p:nvSpPr>
          <p:cNvPr id="6" name="Content Placeholder 5"/>
          <p:cNvSpPr>
            <a:spLocks noGrp="1"/>
          </p:cNvSpPr>
          <p:nvPr>
            <p:ph sz="half" idx="1"/>
          </p:nvPr>
        </p:nvSpPr>
        <p:spPr/>
        <p:txBody>
          <a:bodyPr>
            <a:normAutofit/>
          </a:bodyPr>
          <a:lstStyle/>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Municipal Police Departments</a:t>
            </a: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School Police Departments</a:t>
            </a: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Age, race, gender, experience</a:t>
            </a: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Differences in Philosophies</a:t>
            </a: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School Culture &amp; Contex</a:t>
            </a:r>
            <a:r>
              <a:rPr lang="en-US" sz="2400" dirty="0">
                <a:solidFill>
                  <a:schemeClr val="bg1">
                    <a:lumMod val="50000"/>
                  </a:schemeClr>
                </a:solidFill>
                <a:latin typeface="Arial" pitchFamily="34" charset="0"/>
                <a:cs typeface="Arial" pitchFamily="34" charset="0"/>
              </a:rPr>
              <a:t>t</a:t>
            </a:r>
          </a:p>
        </p:txBody>
      </p:sp>
      <p:pic>
        <p:nvPicPr>
          <p:cNvPr id="8" name="Content Placeholder 7" descr="images.jpeg"/>
          <p:cNvPicPr>
            <a:picLocks noGrp="1" noChangeAspect="1"/>
          </p:cNvPicPr>
          <p:nvPr>
            <p:ph sz="half" idx="2"/>
          </p:nvPr>
        </p:nvPicPr>
        <p:blipFill>
          <a:blip r:embed="rId3"/>
          <a:srcRect t="-14732" b="-14732"/>
          <a:stretch>
            <a:fillRect/>
          </a:stretch>
        </p:blipFill>
        <p:spPr>
          <a:xfrm>
            <a:off x="4763719" y="1905000"/>
            <a:ext cx="4038600" cy="4525963"/>
          </a:xfrm>
        </p:spPr>
      </p:pic>
      <p:sp>
        <p:nvSpPr>
          <p:cNvPr id="7" name="Rectangle 6"/>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52</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72894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66800"/>
            <a:ext cx="8229600" cy="1066800"/>
          </a:xfrm>
        </p:spPr>
        <p:txBody>
          <a:bodyPr/>
          <a:lstStyle/>
          <a:p>
            <a:r>
              <a:rPr lang="en-US" b="1" dirty="0">
                <a:latin typeface="Arial" pitchFamily="34" charset="0"/>
                <a:cs typeface="Arial" pitchFamily="34" charset="0"/>
              </a:rPr>
              <a:t>Regulators &amp; the Regulated</a:t>
            </a:r>
          </a:p>
        </p:txBody>
      </p:sp>
      <p:sp>
        <p:nvSpPr>
          <p:cNvPr id="8" name="Content Placeholder 7"/>
          <p:cNvSpPr>
            <a:spLocks noGrp="1"/>
          </p:cNvSpPr>
          <p:nvPr>
            <p:ph sz="half" idx="1"/>
          </p:nvPr>
        </p:nvSpPr>
        <p:spPr>
          <a:xfrm>
            <a:off x="457200" y="2438400"/>
            <a:ext cx="4038600" cy="4373563"/>
          </a:xfrm>
        </p:spPr>
        <p:txBody>
          <a:bodyPr>
            <a:noAutofit/>
          </a:bodyPr>
          <a:lstStyle/>
          <a:p>
            <a:pPr>
              <a:spcAft>
                <a:spcPts val="600"/>
              </a:spcAft>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Highly regulated/legal environment</a:t>
            </a:r>
          </a:p>
          <a:p>
            <a:pPr>
              <a:spcAft>
                <a:spcPts val="600"/>
              </a:spcAft>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Existing racial &amp; SES biases affect impacts</a:t>
            </a:r>
          </a:p>
          <a:p>
            <a:pPr>
              <a:spcAft>
                <a:spcPts val="600"/>
              </a:spcAft>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Oversight &amp; accountability is variable</a:t>
            </a:r>
          </a:p>
          <a:p>
            <a:endParaRPr lang="en-US" sz="2800" dirty="0">
              <a:solidFill>
                <a:schemeClr val="bg1">
                  <a:lumMod val="50000"/>
                </a:schemeClr>
              </a:solidFill>
              <a:latin typeface="Arial" pitchFamily="34" charset="0"/>
              <a:cs typeface="Arial" pitchFamily="34" charset="0"/>
            </a:endParaRPr>
          </a:p>
        </p:txBody>
      </p:sp>
      <p:pic>
        <p:nvPicPr>
          <p:cNvPr id="10" name="Content Placeholder 9" descr="images.jpeg"/>
          <p:cNvPicPr>
            <a:picLocks noGrp="1" noChangeAspect="1"/>
          </p:cNvPicPr>
          <p:nvPr>
            <p:ph sz="half" idx="2"/>
          </p:nvPr>
        </p:nvPicPr>
        <p:blipFill>
          <a:blip r:embed="rId3">
            <a:duotone>
              <a:schemeClr val="accent1">
                <a:shade val="45000"/>
                <a:satMod val="135000"/>
              </a:schemeClr>
              <a:prstClr val="white"/>
            </a:duotone>
          </a:blip>
          <a:srcRect t="-14732" b="-14732"/>
          <a:stretch>
            <a:fillRect/>
          </a:stretch>
        </p:blipFill>
        <p:spPr>
          <a:xfrm>
            <a:off x="5080547" y="1905000"/>
            <a:ext cx="3500365" cy="3922776"/>
          </a:xfrm>
        </p:spPr>
      </p:pic>
      <p:sp>
        <p:nvSpPr>
          <p:cNvPr id="6" name="Rectangle 5"/>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53</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51003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66800"/>
            <a:ext cx="8229600" cy="1066800"/>
          </a:xfrm>
        </p:spPr>
        <p:txBody>
          <a:bodyPr>
            <a:normAutofit fontScale="90000"/>
          </a:bodyPr>
          <a:lstStyle/>
          <a:p>
            <a:r>
              <a:rPr lang="en-US" b="1" dirty="0">
                <a:latin typeface="Arial" pitchFamily="34" charset="0"/>
                <a:cs typeface="Arial" pitchFamily="34" charset="0"/>
              </a:rPr>
              <a:t>Factors Affecting Impact of SROs</a:t>
            </a:r>
          </a:p>
        </p:txBody>
      </p:sp>
      <p:sp>
        <p:nvSpPr>
          <p:cNvPr id="8" name="Content Placeholder 7"/>
          <p:cNvSpPr>
            <a:spLocks noGrp="1"/>
          </p:cNvSpPr>
          <p:nvPr>
            <p:ph sz="half" idx="1"/>
          </p:nvPr>
        </p:nvSpPr>
        <p:spPr>
          <a:xfrm>
            <a:off x="457200" y="2362200"/>
            <a:ext cx="4038600" cy="4413187"/>
          </a:xfrm>
        </p:spPr>
        <p:txBody>
          <a:bodyPr>
            <a:normAutofit/>
          </a:bodyPr>
          <a:lstStyle/>
          <a:p>
            <a:pPr>
              <a:spcAft>
                <a:spcPts val="600"/>
              </a:spcAft>
              <a:buClr>
                <a:schemeClr val="accent2"/>
              </a:buClr>
              <a:buFont typeface="Wingdings" pitchFamily="2" charset="2"/>
              <a:buChar char="§"/>
            </a:pPr>
            <a:r>
              <a:rPr lang="en-US" sz="2800" dirty="0">
                <a:solidFill>
                  <a:schemeClr val="tx1">
                    <a:lumMod val="75000"/>
                    <a:lumOff val="25000"/>
                  </a:schemeClr>
                </a:solidFill>
                <a:latin typeface="Arial" pitchFamily="34" charset="0"/>
                <a:cs typeface="Arial" pitchFamily="34" charset="0"/>
              </a:rPr>
              <a:t>Structural</a:t>
            </a:r>
          </a:p>
          <a:p>
            <a:pPr>
              <a:spcAft>
                <a:spcPts val="600"/>
              </a:spcAft>
              <a:buClr>
                <a:schemeClr val="accent2"/>
              </a:buClr>
              <a:buFont typeface="Wingdings" pitchFamily="2" charset="2"/>
              <a:buChar char="§"/>
            </a:pPr>
            <a:r>
              <a:rPr lang="en-US" sz="2800" dirty="0">
                <a:solidFill>
                  <a:schemeClr val="tx1">
                    <a:lumMod val="75000"/>
                    <a:lumOff val="25000"/>
                  </a:schemeClr>
                </a:solidFill>
                <a:latin typeface="Arial" pitchFamily="34" charset="0"/>
                <a:cs typeface="Arial" pitchFamily="34" charset="0"/>
              </a:rPr>
              <a:t>Skills &amp; Training</a:t>
            </a:r>
          </a:p>
          <a:p>
            <a:pPr>
              <a:spcAft>
                <a:spcPts val="600"/>
              </a:spcAft>
              <a:buClr>
                <a:schemeClr val="accent2"/>
              </a:buClr>
              <a:buFont typeface="Wingdings" pitchFamily="2" charset="2"/>
              <a:buChar char="§"/>
            </a:pPr>
            <a:r>
              <a:rPr lang="en-US" sz="2800" dirty="0">
                <a:solidFill>
                  <a:schemeClr val="tx1">
                    <a:lumMod val="75000"/>
                    <a:lumOff val="25000"/>
                  </a:schemeClr>
                </a:solidFill>
                <a:latin typeface="Arial" pitchFamily="34" charset="0"/>
                <a:cs typeface="Arial" pitchFamily="34" charset="0"/>
              </a:rPr>
              <a:t>Oversight</a:t>
            </a:r>
          </a:p>
          <a:p>
            <a:pPr>
              <a:spcAft>
                <a:spcPts val="600"/>
              </a:spcAft>
              <a:buClr>
                <a:schemeClr val="accent2"/>
              </a:buClr>
              <a:buFont typeface="Wingdings" pitchFamily="2" charset="2"/>
              <a:buChar char="§"/>
            </a:pPr>
            <a:r>
              <a:rPr lang="en-US" sz="2800" dirty="0">
                <a:solidFill>
                  <a:schemeClr val="tx1">
                    <a:lumMod val="75000"/>
                    <a:lumOff val="25000"/>
                  </a:schemeClr>
                </a:solidFill>
                <a:latin typeface="Arial" pitchFamily="34" charset="0"/>
                <a:cs typeface="Arial" pitchFamily="34" charset="0"/>
              </a:rPr>
              <a:t>Accountability</a:t>
            </a:r>
          </a:p>
          <a:p>
            <a:endParaRPr lang="en-US" sz="2800" dirty="0">
              <a:solidFill>
                <a:schemeClr val="bg1">
                  <a:lumMod val="50000"/>
                </a:schemeClr>
              </a:solidFill>
              <a:latin typeface="Arial" pitchFamily="34" charset="0"/>
              <a:cs typeface="Arial" pitchFamily="34" charset="0"/>
            </a:endParaRPr>
          </a:p>
        </p:txBody>
      </p:sp>
      <p:pic>
        <p:nvPicPr>
          <p:cNvPr id="10" name="Content Placeholder 9" descr="images-1.jpeg"/>
          <p:cNvPicPr>
            <a:picLocks noGrp="1" noChangeAspect="1"/>
          </p:cNvPicPr>
          <p:nvPr>
            <p:ph sz="half" idx="2"/>
          </p:nvPr>
        </p:nvPicPr>
        <p:blipFill>
          <a:blip r:embed="rId2">
            <a:extLst>
              <a:ext uri="{BEBA8EAE-BF5A-486C-A8C5-ECC9F3942E4B}">
                <a14:imgProps xmlns:a14="http://schemas.microsoft.com/office/drawing/2010/main">
                  <a14:imgLayer r:embed="rId3">
                    <a14:imgEffect>
                      <a14:saturation sat="66000"/>
                    </a14:imgEffect>
                  </a14:imgLayer>
                </a14:imgProps>
              </a:ext>
            </a:extLst>
          </a:blip>
          <a:srcRect t="-7666" b="-7666"/>
          <a:stretch>
            <a:fillRect/>
          </a:stretch>
        </p:blipFill>
        <p:spPr>
          <a:xfrm>
            <a:off x="4648200" y="2249424"/>
            <a:ext cx="3352800" cy="3757403"/>
          </a:xfrm>
        </p:spPr>
      </p:pic>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54</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93690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358" y="990600"/>
            <a:ext cx="8229600" cy="1066800"/>
          </a:xfrm>
        </p:spPr>
        <p:txBody>
          <a:bodyPr/>
          <a:lstStyle/>
          <a:p>
            <a:r>
              <a:rPr lang="en-US" b="1" dirty="0"/>
              <a:t>Structural Considerations</a:t>
            </a:r>
          </a:p>
        </p:txBody>
      </p:sp>
      <p:sp>
        <p:nvSpPr>
          <p:cNvPr id="7" name="Content Placeholder 6"/>
          <p:cNvSpPr>
            <a:spLocks noGrp="1"/>
          </p:cNvSpPr>
          <p:nvPr>
            <p:ph idx="1"/>
          </p:nvPr>
        </p:nvSpPr>
        <p:spPr>
          <a:xfrm>
            <a:off x="381000" y="2286000"/>
            <a:ext cx="8229600" cy="3840163"/>
          </a:xfrm>
        </p:spPr>
        <p:txBody>
          <a:bodyPr>
            <a:normAutofit/>
          </a:bodyPr>
          <a:lstStyle/>
          <a:p>
            <a:r>
              <a:rPr lang="en-US" dirty="0">
                <a:solidFill>
                  <a:schemeClr val="tx1">
                    <a:lumMod val="75000"/>
                    <a:lumOff val="25000"/>
                  </a:schemeClr>
                </a:solidFill>
              </a:rPr>
              <a:t>Regulation of Officer Conduct</a:t>
            </a:r>
          </a:p>
          <a:p>
            <a:r>
              <a:rPr lang="en-US" dirty="0">
                <a:solidFill>
                  <a:schemeClr val="tx1">
                    <a:lumMod val="75000"/>
                    <a:lumOff val="25000"/>
                  </a:schemeClr>
                </a:solidFill>
              </a:rPr>
              <a:t>Expectations</a:t>
            </a:r>
          </a:p>
          <a:p>
            <a:r>
              <a:rPr lang="en-US" dirty="0">
                <a:solidFill>
                  <a:schemeClr val="tx1">
                    <a:lumMod val="75000"/>
                    <a:lumOff val="25000"/>
                  </a:schemeClr>
                </a:solidFill>
              </a:rPr>
              <a:t>Deployment</a:t>
            </a:r>
          </a:p>
          <a:p>
            <a:r>
              <a:rPr lang="en-US" dirty="0">
                <a:solidFill>
                  <a:schemeClr val="tx1">
                    <a:lumMod val="75000"/>
                    <a:lumOff val="25000"/>
                  </a:schemeClr>
                </a:solidFill>
              </a:rPr>
              <a:t>Reporting Obligations</a:t>
            </a:r>
          </a:p>
        </p:txBody>
      </p:sp>
      <p:sp>
        <p:nvSpPr>
          <p:cNvPr id="6" name="Rectangle 5"/>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55</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02020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066800"/>
          </a:xfrm>
        </p:spPr>
        <p:txBody>
          <a:bodyPr/>
          <a:lstStyle/>
          <a:p>
            <a:r>
              <a:rPr lang="en-US" b="1" dirty="0"/>
              <a:t>Skills &amp; Training</a:t>
            </a:r>
          </a:p>
        </p:txBody>
      </p:sp>
      <p:sp>
        <p:nvSpPr>
          <p:cNvPr id="6" name="Content Placeholder 5"/>
          <p:cNvSpPr>
            <a:spLocks noGrp="1"/>
          </p:cNvSpPr>
          <p:nvPr>
            <p:ph idx="1"/>
          </p:nvPr>
        </p:nvSpPr>
        <p:spPr>
          <a:xfrm>
            <a:off x="486410" y="2286000"/>
            <a:ext cx="8229600" cy="4144963"/>
          </a:xfrm>
        </p:spPr>
        <p:txBody>
          <a:bodyPr>
            <a:normAutofit fontScale="85000" lnSpcReduction="20000"/>
          </a:bodyPr>
          <a:lstStyle/>
          <a:p>
            <a:r>
              <a:rPr lang="en-US" b="1" dirty="0">
                <a:solidFill>
                  <a:schemeClr val="tx1">
                    <a:lumMod val="75000"/>
                    <a:lumOff val="25000"/>
                  </a:schemeClr>
                </a:solidFill>
              </a:rPr>
              <a:t>Training of Officers</a:t>
            </a:r>
          </a:p>
          <a:p>
            <a:pPr lvl="1"/>
            <a:r>
              <a:rPr lang="en-US" dirty="0"/>
              <a:t>Developmental Competence</a:t>
            </a:r>
          </a:p>
          <a:p>
            <a:pPr lvl="1"/>
            <a:r>
              <a:rPr lang="en-US" dirty="0"/>
              <a:t>JJ System’s Workings</a:t>
            </a:r>
          </a:p>
          <a:p>
            <a:pPr lvl="1"/>
            <a:r>
              <a:rPr lang="en-US" dirty="0"/>
              <a:t>Youth Chronically Exposed to Trauma</a:t>
            </a:r>
          </a:p>
          <a:p>
            <a:pPr lvl="1"/>
            <a:r>
              <a:rPr lang="en-US" dirty="0"/>
              <a:t>Special Education</a:t>
            </a:r>
          </a:p>
          <a:p>
            <a:pPr lvl="2"/>
            <a:r>
              <a:rPr lang="en-US" dirty="0"/>
              <a:t>Recognition</a:t>
            </a:r>
          </a:p>
          <a:p>
            <a:pPr lvl="2"/>
            <a:r>
              <a:rPr lang="en-US" dirty="0"/>
              <a:t>Response</a:t>
            </a:r>
          </a:p>
          <a:p>
            <a:pPr lvl="2"/>
            <a:r>
              <a:rPr lang="en-US" dirty="0"/>
              <a:t>Law</a:t>
            </a:r>
          </a:p>
          <a:p>
            <a:pPr lvl="1"/>
            <a:r>
              <a:rPr lang="en-US" dirty="0"/>
              <a:t>“R” in SRO</a:t>
            </a:r>
          </a:p>
          <a:p>
            <a:pPr lvl="2"/>
            <a:r>
              <a:rPr lang="en-US" dirty="0"/>
              <a:t>Availability of referrals</a:t>
            </a:r>
          </a:p>
          <a:p>
            <a:pPr lvl="2"/>
            <a:r>
              <a:rPr lang="en-US" dirty="0"/>
              <a:t>What resource does officer provide?</a:t>
            </a:r>
          </a:p>
          <a:p>
            <a:pPr marL="704088" lvl="2" indent="0">
              <a:buNone/>
            </a:pPr>
            <a:endParaRPr lang="en-US" dirty="0"/>
          </a:p>
          <a:p>
            <a:r>
              <a:rPr lang="en-US" b="1" dirty="0">
                <a:solidFill>
                  <a:schemeClr val="tx1">
                    <a:lumMod val="75000"/>
                    <a:lumOff val="25000"/>
                  </a:schemeClr>
                </a:solidFill>
              </a:rPr>
              <a:t>Training </a:t>
            </a:r>
            <a:r>
              <a:rPr lang="en-US" b="1" i="1" dirty="0">
                <a:solidFill>
                  <a:schemeClr val="tx1">
                    <a:lumMod val="75000"/>
                    <a:lumOff val="25000"/>
                  </a:schemeClr>
                </a:solidFill>
              </a:rPr>
              <a:t>with </a:t>
            </a:r>
            <a:r>
              <a:rPr lang="en-US" b="1" dirty="0">
                <a:solidFill>
                  <a:schemeClr val="tx1">
                    <a:lumMod val="75000"/>
                    <a:lumOff val="25000"/>
                  </a:schemeClr>
                </a:solidFill>
              </a:rPr>
              <a:t>Administrators</a:t>
            </a:r>
          </a:p>
        </p:txBody>
      </p:sp>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56</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9512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ormAutofit fontScale="90000"/>
          </a:bodyPr>
          <a:lstStyle/>
          <a:p>
            <a:r>
              <a:rPr lang="en-US" b="1" dirty="0">
                <a:latin typeface="Arial" pitchFamily="34" charset="0"/>
                <a:cs typeface="Arial" pitchFamily="34" charset="0"/>
              </a:rPr>
              <a:t>2011 IACP Study of Juvenile Justice In-Service </a:t>
            </a:r>
          </a:p>
        </p:txBody>
      </p:sp>
      <p:sp>
        <p:nvSpPr>
          <p:cNvPr id="3" name="Content Placeholder 2"/>
          <p:cNvSpPr>
            <a:spLocks noGrp="1"/>
          </p:cNvSpPr>
          <p:nvPr>
            <p:ph sz="half" idx="1"/>
          </p:nvPr>
        </p:nvSpPr>
        <p:spPr/>
        <p:txBody>
          <a:bodyPr>
            <a:normAutofit/>
          </a:bodyPr>
          <a:lstStyle/>
          <a:p>
            <a:pPr>
              <a:buNone/>
            </a:pPr>
            <a:r>
              <a:rPr lang="en-US" b="1" dirty="0">
                <a:solidFill>
                  <a:schemeClr val="tx1">
                    <a:lumMod val="75000"/>
                    <a:lumOff val="25000"/>
                  </a:schemeClr>
                </a:solidFill>
                <a:latin typeface="Arial" pitchFamily="34" charset="0"/>
                <a:cs typeface="Arial" pitchFamily="34" charset="0"/>
              </a:rPr>
              <a:t>Juvenile Justice </a:t>
            </a:r>
          </a:p>
          <a:p>
            <a:pPr>
              <a:buNone/>
            </a:pPr>
            <a:r>
              <a:rPr lang="en-US" b="1" dirty="0">
                <a:solidFill>
                  <a:schemeClr val="tx1">
                    <a:lumMod val="75000"/>
                    <a:lumOff val="25000"/>
                  </a:schemeClr>
                </a:solidFill>
                <a:latin typeface="Arial" pitchFamily="34" charset="0"/>
                <a:cs typeface="Arial" pitchFamily="34" charset="0"/>
              </a:rPr>
              <a:t>Training Needs Survey of </a:t>
            </a:r>
          </a:p>
          <a:p>
            <a:pPr>
              <a:buNone/>
            </a:pPr>
            <a:r>
              <a:rPr lang="en-US" b="1" dirty="0">
                <a:solidFill>
                  <a:schemeClr val="tx1">
                    <a:lumMod val="75000"/>
                    <a:lumOff val="25000"/>
                  </a:schemeClr>
                </a:solidFill>
                <a:latin typeface="Arial" pitchFamily="34" charset="0"/>
                <a:cs typeface="Arial" pitchFamily="34" charset="0"/>
              </a:rPr>
              <a:t>Chiefs</a:t>
            </a:r>
            <a:r>
              <a:rPr lang="en-US" dirty="0">
                <a:solidFill>
                  <a:schemeClr val="tx1">
                    <a:lumMod val="75000"/>
                    <a:lumOff val="25000"/>
                  </a:schemeClr>
                </a:solidFill>
                <a:latin typeface="Arial" pitchFamily="34" charset="0"/>
                <a:cs typeface="Arial" pitchFamily="34" charset="0"/>
              </a:rPr>
              <a:t>:</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No training after recruit academy,</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No requirement for in-service training,</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No in-service training in juvenile justice for 5 years or &gt; due to lack of funding.</a:t>
            </a:r>
          </a:p>
          <a:p>
            <a:endParaRPr lang="en-US" dirty="0">
              <a:solidFill>
                <a:schemeClr val="bg1">
                  <a:lumMod val="50000"/>
                </a:schemeClr>
              </a:solidFill>
              <a:latin typeface="Arial" pitchFamily="34" charset="0"/>
              <a:cs typeface="Arial" pitchFamily="34" charset="0"/>
            </a:endParaRPr>
          </a:p>
        </p:txBody>
      </p:sp>
      <p:pic>
        <p:nvPicPr>
          <p:cNvPr id="5" name="Content Placeholder 8" descr="images.jpeg"/>
          <p:cNvPicPr>
            <a:picLocks noGrp="1" noChangeAspect="1"/>
          </p:cNvPicPr>
          <p:nvPr/>
        </p:nvPicPr>
        <p:blipFill>
          <a:blip r:embed="rId2"/>
          <a:srcRect t="-2260" b="-2260"/>
          <a:stretch>
            <a:fillRect/>
          </a:stretch>
        </p:blipFill>
        <p:spPr>
          <a:xfrm>
            <a:off x="5181600" y="2667000"/>
            <a:ext cx="3124200" cy="2923126"/>
          </a:xfrm>
          <a:prstGeom prst="rect">
            <a:avLst/>
          </a:prstGeom>
        </p:spPr>
      </p:pic>
      <p:sp>
        <p:nvSpPr>
          <p:cNvPr id="6" name="Rectangle 5"/>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57</a:t>
            </a:fld>
            <a:endParaRPr lang="en-US" sz="1400" dirty="0">
              <a:solidFill>
                <a:schemeClr val="bg1"/>
              </a:solidFill>
              <a:latin typeface="Arial" pitchFamily="34" charset="0"/>
              <a:cs typeface="Arial" pitchFamily="34" charset="0"/>
            </a:endParaRPr>
          </a:p>
        </p:txBody>
      </p:sp>
      <p:sp>
        <p:nvSpPr>
          <p:cNvPr id="7" name="Rectangle 6"/>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4</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53354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026" y="838200"/>
            <a:ext cx="8229600" cy="1066800"/>
          </a:xfrm>
        </p:spPr>
        <p:txBody>
          <a:bodyPr>
            <a:normAutofit fontScale="90000"/>
          </a:bodyPr>
          <a:lstStyle/>
          <a:p>
            <a:r>
              <a:rPr lang="en-US" b="1" dirty="0">
                <a:latin typeface="Arial" pitchFamily="34" charset="0"/>
                <a:cs typeface="Arial" pitchFamily="34" charset="0"/>
              </a:rPr>
              <a:t>Findings of 2013 SFY Academy Study</a:t>
            </a:r>
          </a:p>
        </p:txBody>
      </p:sp>
      <p:sp>
        <p:nvSpPr>
          <p:cNvPr id="3" name="Content Placeholder 2"/>
          <p:cNvSpPr>
            <a:spLocks noGrp="1"/>
          </p:cNvSpPr>
          <p:nvPr>
            <p:ph sz="half" idx="1"/>
          </p:nvPr>
        </p:nvSpPr>
        <p:spPr>
          <a:xfrm>
            <a:off x="457200" y="2438400"/>
            <a:ext cx="4495800" cy="4336987"/>
          </a:xfrm>
        </p:spPr>
        <p:txBody>
          <a:bodyPr>
            <a:normAutofit/>
          </a:bodyPr>
          <a:lstStyle/>
          <a:p>
            <a:pPr>
              <a:buClr>
                <a:schemeClr val="accent2"/>
              </a:buClr>
              <a:buFont typeface="Wingdings" pitchFamily="2" charset="2"/>
              <a:buChar char="§"/>
            </a:pPr>
            <a:r>
              <a:rPr lang="en-US" b="1" dirty="0">
                <a:solidFill>
                  <a:schemeClr val="tx1">
                    <a:lumMod val="75000"/>
                    <a:lumOff val="25000"/>
                  </a:schemeClr>
                </a:solidFill>
                <a:latin typeface="Arial" pitchFamily="34" charset="0"/>
                <a:cs typeface="Arial" pitchFamily="34" charset="0"/>
              </a:rPr>
              <a:t>Average time:  </a:t>
            </a:r>
            <a:r>
              <a:rPr lang="en-US" dirty="0">
                <a:solidFill>
                  <a:schemeClr val="tx1">
                    <a:lumMod val="75000"/>
                    <a:lumOff val="25000"/>
                  </a:schemeClr>
                </a:solidFill>
                <a:latin typeface="Arial" pitchFamily="34" charset="0"/>
                <a:cs typeface="Arial" pitchFamily="34" charset="0"/>
              </a:rPr>
              <a:t>6 hours of training/study </a:t>
            </a:r>
          </a:p>
          <a:p>
            <a:pPr>
              <a:buClr>
                <a:schemeClr val="accent2"/>
              </a:buClr>
              <a:buFont typeface="Wingdings" pitchFamily="2" charset="2"/>
              <a:buChar char="§"/>
            </a:pPr>
            <a:r>
              <a:rPr lang="en-US" b="1" dirty="0">
                <a:solidFill>
                  <a:schemeClr val="tx1">
                    <a:lumMod val="75000"/>
                    <a:lumOff val="25000"/>
                  </a:schemeClr>
                </a:solidFill>
                <a:latin typeface="Arial" pitchFamily="34" charset="0"/>
                <a:cs typeface="Arial" pitchFamily="34" charset="0"/>
              </a:rPr>
              <a:t>Academy time on JJ: </a:t>
            </a:r>
            <a:r>
              <a:rPr lang="en-US" dirty="0">
                <a:solidFill>
                  <a:schemeClr val="tx1">
                    <a:lumMod val="75000"/>
                    <a:lumOff val="25000"/>
                  </a:schemeClr>
                </a:solidFill>
                <a:latin typeface="Arial" pitchFamily="34" charset="0"/>
                <a:cs typeface="Arial" pitchFamily="34" charset="0"/>
              </a:rPr>
              <a:t>1% </a:t>
            </a:r>
          </a:p>
          <a:p>
            <a:pPr>
              <a:buClr>
                <a:schemeClr val="accent2"/>
              </a:buClr>
              <a:buFont typeface="Wingdings" pitchFamily="2" charset="2"/>
              <a:buChar char="§"/>
            </a:pPr>
            <a:r>
              <a:rPr lang="en-US" b="1" dirty="0">
                <a:solidFill>
                  <a:schemeClr val="tx1">
                    <a:lumMod val="75000"/>
                    <a:lumOff val="25000"/>
                  </a:schemeClr>
                </a:solidFill>
                <a:latin typeface="Arial" pitchFamily="34" charset="0"/>
                <a:cs typeface="Arial" pitchFamily="34" charset="0"/>
              </a:rPr>
              <a:t>Topics: </a:t>
            </a:r>
            <a:r>
              <a:rPr lang="en-US" dirty="0">
                <a:solidFill>
                  <a:schemeClr val="tx1">
                    <a:lumMod val="75000"/>
                    <a:lumOff val="25000"/>
                  </a:schemeClr>
                </a:solidFill>
                <a:latin typeface="Arial" pitchFamily="34" charset="0"/>
                <a:cs typeface="Arial" pitchFamily="34" charset="0"/>
              </a:rPr>
              <a:t>Juvenile Code/Law/Rules</a:t>
            </a:r>
          </a:p>
          <a:p>
            <a:pPr>
              <a:buClr>
                <a:schemeClr val="accent2"/>
              </a:buClr>
              <a:buFont typeface="Wingdings" pitchFamily="2" charset="2"/>
              <a:buChar char="§"/>
            </a:pPr>
            <a:r>
              <a:rPr lang="en-US" b="1" dirty="0">
                <a:solidFill>
                  <a:schemeClr val="tx1">
                    <a:lumMod val="75000"/>
                    <a:lumOff val="25000"/>
                  </a:schemeClr>
                </a:solidFill>
                <a:latin typeface="Arial" pitchFamily="34" charset="0"/>
                <a:cs typeface="Arial" pitchFamily="34" charset="0"/>
              </a:rPr>
              <a:t>Mental Health: </a:t>
            </a:r>
            <a:r>
              <a:rPr lang="en-US" dirty="0">
                <a:solidFill>
                  <a:schemeClr val="tx1">
                    <a:lumMod val="75000"/>
                    <a:lumOff val="25000"/>
                  </a:schemeClr>
                </a:solidFill>
                <a:latin typeface="Arial" pitchFamily="34" charset="0"/>
                <a:cs typeface="Arial" pitchFamily="34" charset="0"/>
              </a:rPr>
              <a:t>9 hours of training/study </a:t>
            </a:r>
          </a:p>
          <a:p>
            <a:pPr>
              <a:buClr>
                <a:schemeClr val="accent2"/>
              </a:buClr>
              <a:buFont typeface="Wingdings" pitchFamily="2" charset="2"/>
              <a:buChar char="§"/>
            </a:pPr>
            <a:r>
              <a:rPr lang="en-US" b="1" dirty="0">
                <a:solidFill>
                  <a:schemeClr val="tx1">
                    <a:lumMod val="75000"/>
                    <a:lumOff val="25000"/>
                  </a:schemeClr>
                </a:solidFill>
                <a:latin typeface="Arial" pitchFamily="34" charset="0"/>
                <a:cs typeface="Arial" pitchFamily="34" charset="0"/>
              </a:rPr>
              <a:t>Disproportionate Minority Contact (DMC): </a:t>
            </a:r>
            <a:r>
              <a:rPr lang="en-US" dirty="0">
                <a:solidFill>
                  <a:schemeClr val="tx1">
                    <a:lumMod val="75000"/>
                    <a:lumOff val="25000"/>
                  </a:schemeClr>
                </a:solidFill>
                <a:latin typeface="Arial" pitchFamily="34" charset="0"/>
                <a:cs typeface="Arial" pitchFamily="34" charset="0"/>
              </a:rPr>
              <a:t>8 hours of training/study</a:t>
            </a:r>
          </a:p>
          <a:p>
            <a:pPr>
              <a:buNone/>
            </a:pPr>
            <a:endParaRPr lang="en-US" sz="1800" dirty="0">
              <a:solidFill>
                <a:schemeClr val="bg1">
                  <a:lumMod val="50000"/>
                </a:schemeClr>
              </a:solidFill>
            </a:endParaRPr>
          </a:p>
        </p:txBody>
      </p:sp>
      <p:pic>
        <p:nvPicPr>
          <p:cNvPr id="6" name="Content Placeholder 5" descr="sideshow-img-report.jpg"/>
          <p:cNvPicPr>
            <a:picLocks noGrp="1" noChangeAspect="1"/>
          </p:cNvPicPr>
          <p:nvPr>
            <p:ph sz="half" idx="2"/>
          </p:nvPr>
        </p:nvPicPr>
        <p:blipFill>
          <a:blip r:embed="rId2"/>
          <a:srcRect t="-30306" b="-30306"/>
          <a:stretch>
            <a:fillRect/>
          </a:stretch>
        </p:blipFill>
        <p:spPr>
          <a:xfrm>
            <a:off x="5006883" y="1981200"/>
            <a:ext cx="3603717" cy="4038600"/>
          </a:xfrm>
        </p:spPr>
      </p:pic>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58</a:t>
            </a:fld>
            <a:endParaRPr lang="en-US" sz="1400" dirty="0">
              <a:solidFill>
                <a:schemeClr val="bg1"/>
              </a:solidFill>
              <a:latin typeface="Arial" pitchFamily="34" charset="0"/>
              <a:cs typeface="Arial" pitchFamily="34" charset="0"/>
            </a:endParaRPr>
          </a:p>
        </p:txBody>
      </p:sp>
      <p:sp>
        <p:nvSpPr>
          <p:cNvPr id="8" name="Rectangle 7"/>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45592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3026" y="1066800"/>
            <a:ext cx="8229600" cy="1066800"/>
          </a:xfrm>
        </p:spPr>
        <p:txBody>
          <a:bodyPr/>
          <a:lstStyle/>
          <a:p>
            <a:r>
              <a:rPr lang="en-US" b="1" dirty="0"/>
              <a:t>SRO Oversight</a:t>
            </a:r>
          </a:p>
        </p:txBody>
      </p:sp>
      <p:sp>
        <p:nvSpPr>
          <p:cNvPr id="6" name="Content Placeholder 5"/>
          <p:cNvSpPr>
            <a:spLocks noGrp="1"/>
          </p:cNvSpPr>
          <p:nvPr>
            <p:ph idx="1"/>
          </p:nvPr>
        </p:nvSpPr>
        <p:spPr>
          <a:xfrm>
            <a:off x="411678" y="2362200"/>
            <a:ext cx="8229600" cy="4144963"/>
          </a:xfrm>
        </p:spPr>
        <p:txBody>
          <a:bodyPr>
            <a:normAutofit/>
          </a:bodyPr>
          <a:lstStyle/>
          <a:p>
            <a:pPr>
              <a:spcAft>
                <a:spcPts val="600"/>
              </a:spcAft>
            </a:pPr>
            <a:r>
              <a:rPr lang="en-US" dirty="0">
                <a:solidFill>
                  <a:schemeClr val="tx1">
                    <a:lumMod val="75000"/>
                    <a:lumOff val="25000"/>
                  </a:schemeClr>
                </a:solidFill>
              </a:rPr>
              <a:t>Structural Determinants</a:t>
            </a:r>
          </a:p>
          <a:p>
            <a:pPr>
              <a:spcAft>
                <a:spcPts val="600"/>
              </a:spcAft>
            </a:pPr>
            <a:r>
              <a:rPr lang="en-US" dirty="0">
                <a:solidFill>
                  <a:schemeClr val="tx1">
                    <a:lumMod val="75000"/>
                    <a:lumOff val="25000"/>
                  </a:schemeClr>
                </a:solidFill>
              </a:rPr>
              <a:t>Standard of Review</a:t>
            </a:r>
          </a:p>
          <a:p>
            <a:pPr>
              <a:spcAft>
                <a:spcPts val="600"/>
              </a:spcAft>
            </a:pPr>
            <a:r>
              <a:rPr lang="en-US" dirty="0">
                <a:solidFill>
                  <a:schemeClr val="tx1">
                    <a:lumMod val="75000"/>
                    <a:lumOff val="25000"/>
                  </a:schemeClr>
                </a:solidFill>
              </a:rPr>
              <a:t>Frequency of Oversight &amp; by Who?</a:t>
            </a:r>
          </a:p>
          <a:p>
            <a:pPr>
              <a:spcAft>
                <a:spcPts val="600"/>
              </a:spcAft>
            </a:pPr>
            <a:r>
              <a:rPr lang="en-US" dirty="0">
                <a:solidFill>
                  <a:schemeClr val="tx1">
                    <a:lumMod val="75000"/>
                    <a:lumOff val="25000"/>
                  </a:schemeClr>
                </a:solidFill>
              </a:rPr>
              <a:t>Oversight in Conjunction with School Goals</a:t>
            </a:r>
          </a:p>
          <a:p>
            <a:pPr lvl="1">
              <a:buNone/>
            </a:pPr>
            <a:endParaRPr lang="en-US" dirty="0">
              <a:solidFill>
                <a:schemeClr val="bg1">
                  <a:lumMod val="50000"/>
                </a:schemeClr>
              </a:solidFill>
            </a:endParaRPr>
          </a:p>
          <a:p>
            <a:pPr>
              <a:buNone/>
            </a:pPr>
            <a:endParaRPr lang="en-US" dirty="0">
              <a:solidFill>
                <a:schemeClr val="bg1">
                  <a:lumMod val="50000"/>
                </a:schemeClr>
              </a:solidFill>
            </a:endParaRPr>
          </a:p>
          <a:p>
            <a:endParaRPr lang="en-US" dirty="0">
              <a:solidFill>
                <a:schemeClr val="bg1">
                  <a:lumMod val="50000"/>
                </a:schemeClr>
              </a:solidFill>
            </a:endParaRPr>
          </a:p>
        </p:txBody>
      </p:sp>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59</a:t>
            </a:fld>
            <a:endParaRPr lang="en-US" sz="1400" dirty="0">
              <a:solidFill>
                <a:schemeClr val="bg1"/>
              </a:solidFill>
              <a:latin typeface="Arial" pitchFamily="34" charset="0"/>
              <a:cs typeface="Arial" pitchFamily="34" charset="0"/>
            </a:endParaRPr>
          </a:p>
        </p:txBody>
      </p:sp>
      <p:sp>
        <p:nvSpPr>
          <p:cNvPr id="8" name="Rectangle 7"/>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0679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lstStyle/>
          <a:p>
            <a:r>
              <a:rPr lang="en-US" b="1" dirty="0"/>
              <a:t>Polling Question #1</a:t>
            </a:r>
          </a:p>
        </p:txBody>
      </p:sp>
      <p:sp>
        <p:nvSpPr>
          <p:cNvPr id="3" name="Content Placeholder 2"/>
          <p:cNvSpPr>
            <a:spLocks noGrp="1"/>
          </p:cNvSpPr>
          <p:nvPr>
            <p:ph idx="1"/>
          </p:nvPr>
        </p:nvSpPr>
        <p:spPr>
          <a:xfrm>
            <a:off x="457200" y="2387390"/>
            <a:ext cx="8229600" cy="3708610"/>
          </a:xfrm>
        </p:spPr>
        <p:txBody>
          <a:bodyPr>
            <a:normAutofit fontScale="85000" lnSpcReduction="20000"/>
          </a:bodyPr>
          <a:lstStyle/>
          <a:p>
            <a:r>
              <a:rPr lang="en-US" sz="2600" dirty="0"/>
              <a:t>Which of the following best describes your role?</a:t>
            </a:r>
          </a:p>
          <a:p>
            <a:pPr lvl="1"/>
            <a:r>
              <a:rPr lang="en-US" sz="2200" dirty="0">
                <a:solidFill>
                  <a:schemeClr val="tx1">
                    <a:lumMod val="75000"/>
                    <a:lumOff val="25000"/>
                  </a:schemeClr>
                </a:solidFill>
              </a:rPr>
              <a:t>School/district administrator</a:t>
            </a:r>
          </a:p>
          <a:p>
            <a:pPr lvl="1"/>
            <a:r>
              <a:rPr lang="en-US" sz="2200" dirty="0">
                <a:solidFill>
                  <a:schemeClr val="tx1">
                    <a:lumMod val="75000"/>
                    <a:lumOff val="25000"/>
                  </a:schemeClr>
                </a:solidFill>
              </a:rPr>
              <a:t>School/student support staff</a:t>
            </a:r>
          </a:p>
          <a:p>
            <a:pPr lvl="1"/>
            <a:r>
              <a:rPr lang="en-US" sz="2200" dirty="0">
                <a:solidFill>
                  <a:schemeClr val="tx1">
                    <a:lumMod val="75000"/>
                    <a:lumOff val="25000"/>
                  </a:schemeClr>
                </a:solidFill>
              </a:rPr>
              <a:t>Teacher</a:t>
            </a:r>
          </a:p>
          <a:p>
            <a:pPr lvl="1"/>
            <a:r>
              <a:rPr lang="en-US" sz="2200" dirty="0">
                <a:solidFill>
                  <a:schemeClr val="tx1">
                    <a:lumMod val="75000"/>
                    <a:lumOff val="25000"/>
                  </a:schemeClr>
                </a:solidFill>
              </a:rPr>
              <a:t>School resource officer</a:t>
            </a:r>
          </a:p>
          <a:p>
            <a:pPr lvl="1"/>
            <a:r>
              <a:rPr lang="en-US" sz="2200" dirty="0">
                <a:solidFill>
                  <a:schemeClr val="tx1">
                    <a:lumMod val="75000"/>
                    <a:lumOff val="25000"/>
                  </a:schemeClr>
                </a:solidFill>
              </a:rPr>
              <a:t>Probation/parole officer</a:t>
            </a:r>
          </a:p>
          <a:p>
            <a:pPr lvl="1"/>
            <a:r>
              <a:rPr lang="en-US" sz="2200" dirty="0">
                <a:solidFill>
                  <a:schemeClr val="tx1">
                    <a:lumMod val="75000"/>
                    <a:lumOff val="25000"/>
                  </a:schemeClr>
                </a:solidFill>
              </a:rPr>
              <a:t>Law enforcement</a:t>
            </a:r>
          </a:p>
          <a:p>
            <a:pPr lvl="1"/>
            <a:r>
              <a:rPr lang="en-US" sz="2200" dirty="0">
                <a:solidFill>
                  <a:schemeClr val="tx1">
                    <a:lumMod val="75000"/>
                    <a:lumOff val="25000"/>
                  </a:schemeClr>
                </a:solidFill>
              </a:rPr>
              <a:t>Judge or court administrator</a:t>
            </a:r>
          </a:p>
          <a:p>
            <a:pPr lvl="1"/>
            <a:r>
              <a:rPr lang="en-US" sz="2200" dirty="0">
                <a:solidFill>
                  <a:schemeClr val="tx1">
                    <a:lumMod val="75000"/>
                    <a:lumOff val="25000"/>
                  </a:schemeClr>
                </a:solidFill>
              </a:rPr>
              <a:t>Family member</a:t>
            </a:r>
          </a:p>
          <a:p>
            <a:pPr lvl="1"/>
            <a:r>
              <a:rPr lang="en-US" sz="2200" dirty="0">
                <a:solidFill>
                  <a:schemeClr val="tx1">
                    <a:lumMod val="75000"/>
                    <a:lumOff val="25000"/>
                  </a:schemeClr>
                </a:solidFill>
              </a:rPr>
              <a:t>Youth</a:t>
            </a:r>
          </a:p>
          <a:p>
            <a:pPr lvl="1"/>
            <a:r>
              <a:rPr lang="en-US" sz="2200" dirty="0">
                <a:solidFill>
                  <a:schemeClr val="tx1">
                    <a:lumMod val="75000"/>
                    <a:lumOff val="25000"/>
                  </a:schemeClr>
                </a:solidFill>
              </a:rPr>
              <a:t>Community stakeholders</a:t>
            </a:r>
          </a:p>
          <a:p>
            <a:pPr lvl="1"/>
            <a:r>
              <a:rPr lang="en-US" sz="2200" dirty="0">
                <a:solidFill>
                  <a:schemeClr val="tx1">
                    <a:lumMod val="75000"/>
                    <a:lumOff val="25000"/>
                  </a:schemeClr>
                </a:solidFill>
              </a:rPr>
              <a:t>Researcher</a:t>
            </a:r>
          </a:p>
          <a:p>
            <a:pPr lvl="1"/>
            <a:r>
              <a:rPr lang="en-US" sz="2200" dirty="0">
                <a:solidFill>
                  <a:schemeClr val="tx1">
                    <a:lumMod val="75000"/>
                    <a:lumOff val="25000"/>
                  </a:schemeClr>
                </a:solidFill>
              </a:rPr>
              <a:t>Advocate</a:t>
            </a:r>
          </a:p>
          <a:p>
            <a:pPr lvl="1"/>
            <a:endParaRPr lang="en-US" dirty="0"/>
          </a:p>
          <a:p>
            <a:pPr lvl="1"/>
            <a:endParaRPr lang="en-US" dirty="0"/>
          </a:p>
        </p:txBody>
      </p:sp>
      <p:sp>
        <p:nvSpPr>
          <p:cNvPr id="9" name="Slide Number Placeholder 28"/>
          <p:cNvSpPr>
            <a:spLocks noGrp="1"/>
          </p:cNvSpPr>
          <p:nvPr>
            <p:ph type="sldNum" sz="quarter" idx="4294967295"/>
          </p:nvPr>
        </p:nvSpPr>
        <p:spPr>
          <a:xfrm>
            <a:off x="8320088" y="1136"/>
            <a:ext cx="519112" cy="365760"/>
          </a:xfrm>
          <a:prstGeom prst="rect">
            <a:avLst/>
          </a:prstGeom>
        </p:spPr>
        <p:txBody>
          <a:bodyPr/>
          <a:lstStyle>
            <a:lvl1pPr algn="r">
              <a:defRPr sz="1800">
                <a:solidFill>
                  <a:schemeClr val="bg1"/>
                </a:solidFill>
              </a:defRPr>
            </a:lvl1pPr>
          </a:lstStyle>
          <a:p>
            <a:fld id="{5BFDA9EE-8D48-4C7A-9C2A-8D9412115BCC}" type="slidenum">
              <a:rPr lang="en-US" sz="1400" smtClean="0">
                <a:latin typeface="Arial" pitchFamily="34" charset="0"/>
                <a:cs typeface="Arial" pitchFamily="34" charset="0"/>
              </a:rPr>
              <a:pPr/>
              <a:t>6</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489564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1066800"/>
          </a:xfrm>
        </p:spPr>
        <p:txBody>
          <a:bodyPr/>
          <a:lstStyle/>
          <a:p>
            <a:r>
              <a:rPr lang="en-US" b="1" dirty="0"/>
              <a:t>SRO Accountability</a:t>
            </a:r>
          </a:p>
        </p:txBody>
      </p:sp>
      <p:sp>
        <p:nvSpPr>
          <p:cNvPr id="6" name="Content Placeholder 5"/>
          <p:cNvSpPr>
            <a:spLocks noGrp="1"/>
          </p:cNvSpPr>
          <p:nvPr>
            <p:ph idx="1"/>
          </p:nvPr>
        </p:nvSpPr>
        <p:spPr>
          <a:xfrm>
            <a:off x="457200" y="1981200"/>
            <a:ext cx="8229600" cy="4144963"/>
          </a:xfrm>
        </p:spPr>
        <p:txBody>
          <a:bodyPr>
            <a:normAutofit/>
          </a:bodyPr>
          <a:lstStyle/>
          <a:p>
            <a:endParaRPr lang="en-US" dirty="0">
              <a:solidFill>
                <a:schemeClr val="bg1">
                  <a:lumMod val="50000"/>
                </a:schemeClr>
              </a:solidFill>
            </a:endParaRPr>
          </a:p>
          <a:p>
            <a:pPr>
              <a:spcAft>
                <a:spcPts val="600"/>
              </a:spcAft>
            </a:pPr>
            <a:r>
              <a:rPr lang="en-US" dirty="0">
                <a:solidFill>
                  <a:schemeClr val="tx1">
                    <a:lumMod val="75000"/>
                    <a:lumOff val="25000"/>
                  </a:schemeClr>
                </a:solidFill>
              </a:rPr>
              <a:t>Data Collection</a:t>
            </a:r>
          </a:p>
          <a:p>
            <a:pPr>
              <a:spcAft>
                <a:spcPts val="600"/>
              </a:spcAft>
            </a:pPr>
            <a:r>
              <a:rPr lang="en-US" dirty="0">
                <a:solidFill>
                  <a:schemeClr val="tx1">
                    <a:lumMod val="75000"/>
                    <a:lumOff val="25000"/>
                  </a:schemeClr>
                </a:solidFill>
              </a:rPr>
              <a:t>Interview SROs/Administrators/Teachers </a:t>
            </a:r>
          </a:p>
          <a:p>
            <a:pPr>
              <a:spcAft>
                <a:spcPts val="600"/>
              </a:spcAft>
            </a:pPr>
            <a:r>
              <a:rPr lang="en-US" dirty="0">
                <a:solidFill>
                  <a:schemeClr val="tx1">
                    <a:lumMod val="75000"/>
                    <a:lumOff val="25000"/>
                  </a:schemeClr>
                </a:solidFill>
              </a:rPr>
              <a:t>Continuing Review &amp; Public Disclosure</a:t>
            </a:r>
          </a:p>
          <a:p>
            <a:endParaRPr lang="en-US" dirty="0">
              <a:solidFill>
                <a:schemeClr val="bg1">
                  <a:lumMod val="50000"/>
                </a:schemeClr>
              </a:solidFill>
            </a:endParaRPr>
          </a:p>
          <a:p>
            <a:endParaRPr lang="en-US" dirty="0">
              <a:solidFill>
                <a:schemeClr val="bg1">
                  <a:lumMod val="50000"/>
                </a:schemeClr>
              </a:solidFill>
            </a:endParaRPr>
          </a:p>
        </p:txBody>
      </p:sp>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60</a:t>
            </a:fld>
            <a:endParaRPr lang="en-US" sz="1400" dirty="0">
              <a:solidFill>
                <a:schemeClr val="bg1"/>
              </a:solidFill>
              <a:latin typeface="Arial" pitchFamily="34" charset="0"/>
              <a:cs typeface="Arial" pitchFamily="34" charset="0"/>
            </a:endParaRPr>
          </a:p>
        </p:txBody>
      </p:sp>
      <p:sp>
        <p:nvSpPr>
          <p:cNvPr id="8" name="Rectangle 7"/>
          <p:cNvSpPr/>
          <p:nvPr/>
        </p:nvSpPr>
        <p:spPr>
          <a:xfrm>
            <a:off x="0" y="5834"/>
            <a:ext cx="1119217" cy="307777"/>
          </a:xfrm>
          <a:prstGeom prst="rect">
            <a:avLst/>
          </a:prstGeom>
        </p:spPr>
        <p:txBody>
          <a:bodyPr wrap="none">
            <a:spAutoFit/>
          </a:bodyPr>
          <a:lstStyle/>
          <a:p>
            <a:r>
              <a:rPr lang="en-US" sz="1400" dirty="0">
                <a:solidFill>
                  <a:schemeClr val="bg1"/>
                </a:solidFill>
                <a:latin typeface="Arial" pitchFamily="34" charset="0"/>
                <a:cs typeface="Arial" pitchFamily="34" charset="0"/>
              </a:rPr>
              <a:t>Citation </a:t>
            </a:r>
            <a:r>
              <a:rPr lang="en-US" sz="1400" dirty="0">
                <a:solidFill>
                  <a:schemeClr val="bg1"/>
                </a:solidFill>
                <a:latin typeface="Arial" pitchFamily="34" charset="0"/>
                <a:cs typeface="Arial" pitchFamily="34" charset="0"/>
                <a:sym typeface="Wingdings 2"/>
              </a:rPr>
              <a:t> 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787350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048000" y="6356350"/>
            <a:ext cx="3048000" cy="365125"/>
          </a:xfrm>
          <a:prstGeom prst="rect">
            <a:avLst/>
          </a:prstGeom>
        </p:spPr>
        <p:txBody>
          <a:bodyPr/>
          <a:lstStyle/>
          <a:p>
            <a:r>
              <a:rPr lang="en-US" dirty="0"/>
              <a:t>.</a:t>
            </a:r>
          </a:p>
        </p:txBody>
      </p:sp>
      <p:sp>
        <p:nvSpPr>
          <p:cNvPr id="6" name="Content Placeholder 5"/>
          <p:cNvSpPr>
            <a:spLocks noGrp="1"/>
          </p:cNvSpPr>
          <p:nvPr>
            <p:ph idx="4294967295"/>
          </p:nvPr>
        </p:nvSpPr>
        <p:spPr>
          <a:xfrm>
            <a:off x="762000" y="1828800"/>
            <a:ext cx="7467600" cy="4297363"/>
          </a:xfrm>
          <a:prstGeom prst="rect">
            <a:avLst/>
          </a:prstGeom>
        </p:spPr>
        <p:txBody>
          <a:bodyPr>
            <a:normAutofit/>
          </a:bodyPr>
          <a:lstStyle/>
          <a:p>
            <a:pPr algn="ctr"/>
            <a:endParaRPr lang="en-US" sz="3200" dirty="0">
              <a:solidFill>
                <a:schemeClr val="tx2">
                  <a:lumMod val="75000"/>
                </a:schemeClr>
              </a:solidFill>
              <a:latin typeface="Arial" pitchFamily="34" charset="0"/>
              <a:cs typeface="Arial" pitchFamily="34" charset="0"/>
            </a:endParaRPr>
          </a:p>
          <a:p>
            <a:pPr algn="ctr">
              <a:buNone/>
            </a:pPr>
            <a:r>
              <a:rPr lang="en-US" sz="4000" b="1" dirty="0">
                <a:solidFill>
                  <a:schemeClr val="accent1">
                    <a:lumMod val="50000"/>
                  </a:schemeClr>
                </a:solidFill>
                <a:latin typeface="Arial" pitchFamily="34" charset="0"/>
                <a:cs typeface="Arial" pitchFamily="34" charset="0"/>
              </a:rPr>
              <a:t>Integrating Developmental Competence </a:t>
            </a:r>
          </a:p>
          <a:p>
            <a:pPr algn="ctr">
              <a:buNone/>
            </a:pPr>
            <a:r>
              <a:rPr lang="en-US" sz="4000" b="1" dirty="0">
                <a:solidFill>
                  <a:schemeClr val="accent1">
                    <a:lumMod val="50000"/>
                  </a:schemeClr>
                </a:solidFill>
                <a:latin typeface="Arial" pitchFamily="34" charset="0"/>
                <a:cs typeface="Arial" pitchFamily="34" charset="0"/>
              </a:rPr>
              <a:t>into</a:t>
            </a:r>
          </a:p>
          <a:p>
            <a:pPr algn="ctr">
              <a:buNone/>
            </a:pPr>
            <a:r>
              <a:rPr lang="en-US" sz="4000" b="1" dirty="0">
                <a:solidFill>
                  <a:schemeClr val="accent1">
                    <a:lumMod val="50000"/>
                  </a:schemeClr>
                </a:solidFill>
                <a:latin typeface="Arial" pitchFamily="34" charset="0"/>
                <a:cs typeface="Arial" pitchFamily="34" charset="0"/>
              </a:rPr>
              <a:t>Police Practice</a:t>
            </a:r>
            <a:endParaRPr lang="en-US" sz="3200" b="1" dirty="0">
              <a:solidFill>
                <a:schemeClr val="accent1">
                  <a:lumMod val="50000"/>
                </a:schemeClr>
              </a:solidFill>
              <a:latin typeface="Arial" pitchFamily="34" charset="0"/>
              <a:cs typeface="Arial" pitchFamily="34" charset="0"/>
            </a:endParaRPr>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61</a:t>
            </a:fld>
            <a:endParaRPr lang="en-US" sz="1400" dirty="0">
              <a:solidFill>
                <a:schemeClr val="bg1"/>
              </a:solidFill>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4000"/>
            <a:ext cx="3743325" cy="124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9283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1066800"/>
          </a:xfrm>
        </p:spPr>
        <p:txBody>
          <a:bodyPr>
            <a:normAutofit/>
          </a:bodyPr>
          <a:lstStyle/>
          <a:p>
            <a:r>
              <a:rPr lang="en-US" b="1" dirty="0">
                <a:solidFill>
                  <a:schemeClr val="accent1">
                    <a:lumMod val="50000"/>
                  </a:schemeClr>
                </a:solidFill>
                <a:latin typeface="Arial" pitchFamily="34" charset="0"/>
                <a:cs typeface="Arial" pitchFamily="34" charset="0"/>
              </a:rPr>
              <a:t>Premise #1</a:t>
            </a:r>
          </a:p>
        </p:txBody>
      </p:sp>
      <p:sp>
        <p:nvSpPr>
          <p:cNvPr id="6" name="Content Placeholder 5"/>
          <p:cNvSpPr>
            <a:spLocks noGrp="1"/>
          </p:cNvSpPr>
          <p:nvPr>
            <p:ph sz="half" idx="1"/>
          </p:nvPr>
        </p:nvSpPr>
        <p:spPr/>
        <p:txBody>
          <a:bodyPr>
            <a:normAutofit/>
          </a:bodyPr>
          <a:lstStyle/>
          <a:p>
            <a:pPr>
              <a:buNone/>
            </a:pPr>
            <a:r>
              <a:rPr lang="en-US" dirty="0">
                <a:solidFill>
                  <a:schemeClr val="tx2">
                    <a:lumMod val="75000"/>
                  </a:schemeClr>
                </a:solidFill>
                <a:latin typeface="Arial" pitchFamily="34" charset="0"/>
                <a:cs typeface="Arial" pitchFamily="34" charset="0"/>
              </a:rPr>
              <a:t>	</a:t>
            </a:r>
          </a:p>
          <a:p>
            <a:pPr lvl="1"/>
            <a:endParaRPr lang="en-US" dirty="0">
              <a:solidFill>
                <a:schemeClr val="tx2">
                  <a:lumMod val="75000"/>
                </a:schemeClr>
              </a:solidFill>
              <a:latin typeface="Arial" pitchFamily="34" charset="0"/>
              <a:cs typeface="Arial" pitchFamily="34" charset="0"/>
            </a:endParaRPr>
          </a:p>
          <a:p>
            <a:pPr lvl="1"/>
            <a:endParaRPr lang="en-US" dirty="0">
              <a:solidFill>
                <a:schemeClr val="tx2">
                  <a:lumMod val="75000"/>
                </a:schemeClr>
              </a:solidFill>
              <a:latin typeface="Arial" pitchFamily="34" charset="0"/>
              <a:cs typeface="Arial" pitchFamily="34" charset="0"/>
            </a:endParaRPr>
          </a:p>
        </p:txBody>
      </p:sp>
      <p:sp>
        <p:nvSpPr>
          <p:cNvPr id="7" name="Text Placeholder 6"/>
          <p:cNvSpPr>
            <a:spLocks noGrp="1"/>
          </p:cNvSpPr>
          <p:nvPr>
            <p:ph sz="half" idx="2"/>
          </p:nvPr>
        </p:nvSpPr>
        <p:spPr>
          <a:xfrm>
            <a:off x="4267200" y="2438400"/>
            <a:ext cx="4038600" cy="4525963"/>
          </a:xfrm>
        </p:spPr>
        <p:txBody>
          <a:bodyPr>
            <a:noAutofit/>
          </a:bodyPr>
          <a:lstStyle/>
          <a:p>
            <a:pPr>
              <a:buNone/>
            </a:pPr>
            <a:r>
              <a:rPr lang="en-US" sz="2800" dirty="0">
                <a:solidFill>
                  <a:schemeClr val="tx1">
                    <a:lumMod val="75000"/>
                    <a:lumOff val="25000"/>
                  </a:schemeClr>
                </a:solidFill>
                <a:latin typeface="Arial" pitchFamily="34" charset="0"/>
                <a:cs typeface="Arial" pitchFamily="34" charset="0"/>
              </a:rPr>
              <a:t>Adult criminal justice </a:t>
            </a:r>
          </a:p>
          <a:p>
            <a:pPr>
              <a:buNone/>
            </a:pPr>
            <a:r>
              <a:rPr lang="en-US" sz="2800" dirty="0">
                <a:solidFill>
                  <a:schemeClr val="tx1">
                    <a:lumMod val="75000"/>
                    <a:lumOff val="25000"/>
                  </a:schemeClr>
                </a:solidFill>
                <a:latin typeface="Arial" pitchFamily="34" charset="0"/>
                <a:cs typeface="Arial" pitchFamily="34" charset="0"/>
              </a:rPr>
              <a:t>system’s approaches </a:t>
            </a:r>
          </a:p>
          <a:p>
            <a:pPr>
              <a:buNone/>
            </a:pPr>
            <a:r>
              <a:rPr lang="en-US" sz="2800" dirty="0">
                <a:solidFill>
                  <a:schemeClr val="tx1">
                    <a:lumMod val="75000"/>
                    <a:lumOff val="25000"/>
                  </a:schemeClr>
                </a:solidFill>
                <a:latin typeface="Arial" pitchFamily="34" charset="0"/>
                <a:cs typeface="Arial" pitchFamily="34" charset="0"/>
              </a:rPr>
              <a:t>do not work well with </a:t>
            </a:r>
          </a:p>
          <a:p>
            <a:pPr>
              <a:buNone/>
            </a:pPr>
            <a:r>
              <a:rPr lang="en-US" sz="2800" dirty="0">
                <a:solidFill>
                  <a:schemeClr val="tx1">
                    <a:lumMod val="75000"/>
                    <a:lumOff val="25000"/>
                  </a:schemeClr>
                </a:solidFill>
                <a:latin typeface="Arial" pitchFamily="34" charset="0"/>
                <a:cs typeface="Arial" pitchFamily="34" charset="0"/>
              </a:rPr>
              <a:t>juveniles.</a:t>
            </a:r>
          </a:p>
          <a:p>
            <a:pPr lvl="1"/>
            <a:r>
              <a:rPr lang="en-US" sz="2800" dirty="0">
                <a:solidFill>
                  <a:schemeClr val="tx1">
                    <a:lumMod val="75000"/>
                    <a:lumOff val="25000"/>
                  </a:schemeClr>
                </a:solidFill>
                <a:latin typeface="Arial" pitchFamily="34" charset="0"/>
                <a:cs typeface="Arial" pitchFamily="34" charset="0"/>
              </a:rPr>
              <a:t>Blowback</a:t>
            </a:r>
          </a:p>
          <a:p>
            <a:pPr lvl="1"/>
            <a:r>
              <a:rPr lang="en-US" sz="2800" dirty="0">
                <a:solidFill>
                  <a:schemeClr val="tx1">
                    <a:lumMod val="75000"/>
                    <a:lumOff val="25000"/>
                  </a:schemeClr>
                </a:solidFill>
                <a:latin typeface="Arial" pitchFamily="34" charset="0"/>
                <a:cs typeface="Arial" pitchFamily="34" charset="0"/>
              </a:rPr>
              <a:t>Backfires</a:t>
            </a:r>
          </a:p>
          <a:p>
            <a:endParaRPr lang="en-US" sz="2800" dirty="0">
              <a:solidFill>
                <a:schemeClr val="tx1">
                  <a:lumMod val="75000"/>
                  <a:lumOff val="25000"/>
                </a:schemeClr>
              </a:solidFill>
              <a:latin typeface="Arial" pitchFamily="34" charset="0"/>
              <a:cs typeface="Arial" pitchFamily="34" charset="0"/>
            </a:endParaRPr>
          </a:p>
        </p:txBody>
      </p:sp>
      <p:pic>
        <p:nvPicPr>
          <p:cNvPr id="9" name="Picture 8"/>
          <p:cNvPicPr>
            <a:picLocks noChangeAspect="1"/>
          </p:cNvPicPr>
          <p:nvPr/>
        </p:nvPicPr>
        <p:blipFill>
          <a:blip r:embed="rId3" cstate="print"/>
          <a:stretch>
            <a:fillRect/>
          </a:stretch>
        </p:blipFill>
        <p:spPr>
          <a:xfrm>
            <a:off x="685800" y="2209800"/>
            <a:ext cx="3213100" cy="3733800"/>
          </a:xfrm>
          <a:prstGeom prst="rect">
            <a:avLst/>
          </a:prstGeom>
        </p:spPr>
      </p:pic>
      <p:sp>
        <p:nvSpPr>
          <p:cNvPr id="8" name="Rectangle 7"/>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62</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62207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Autofit/>
          </a:bodyPr>
          <a:lstStyle/>
          <a:p>
            <a:br>
              <a:rPr lang="en-US" b="1" dirty="0">
                <a:solidFill>
                  <a:srgbClr val="FF0000"/>
                </a:solidFill>
                <a:latin typeface="Arial" pitchFamily="34" charset="0"/>
                <a:cs typeface="Arial" pitchFamily="34" charset="0"/>
              </a:rPr>
            </a:br>
            <a:r>
              <a:rPr lang="en-US" b="1" dirty="0">
                <a:latin typeface="Arial" pitchFamily="34" charset="0"/>
                <a:cs typeface="Arial" pitchFamily="34" charset="0"/>
              </a:rPr>
              <a:t>SPEAK to the FIST</a:t>
            </a:r>
            <a:r>
              <a:rPr lang="en-US" dirty="0">
                <a:latin typeface="Arial" pitchFamily="34" charset="0"/>
                <a:cs typeface="Arial" pitchFamily="34" charset="0"/>
              </a:rPr>
              <a:t> </a:t>
            </a:r>
            <a:br>
              <a:rPr lang="en-US" dirty="0">
                <a:solidFill>
                  <a:srgbClr val="FF0000"/>
                </a:solidFill>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sz="half" idx="1"/>
          </p:nvPr>
        </p:nvSpPr>
        <p:spPr>
          <a:xfrm>
            <a:off x="457200" y="2332037"/>
            <a:ext cx="4038600" cy="4525963"/>
          </a:xfrm>
        </p:spPr>
        <p:txBody>
          <a:bodyPr>
            <a:normAutofit/>
          </a:bodyPr>
          <a:lstStyle/>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Physical intimidation of youth</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Frequent arrests</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Zero-tolerance</a:t>
            </a:r>
          </a:p>
          <a:p>
            <a:pPr marL="109728" indent="0">
              <a:buClr>
                <a:schemeClr val="accent2"/>
              </a:buClr>
              <a:buNone/>
            </a:pPr>
            <a:endParaRPr lang="en-US" dirty="0">
              <a:solidFill>
                <a:schemeClr val="tx1">
                  <a:lumMod val="75000"/>
                  <a:lumOff val="25000"/>
                </a:schemeClr>
              </a:solidFill>
              <a:latin typeface="Arial" pitchFamily="34" charset="0"/>
              <a:cs typeface="Arial" pitchFamily="34" charset="0"/>
            </a:endParaRPr>
          </a:p>
          <a:p>
            <a:pPr algn="ctr">
              <a:buNone/>
            </a:pPr>
            <a:r>
              <a:rPr lang="en-US" b="1" dirty="0">
                <a:solidFill>
                  <a:schemeClr val="tx1">
                    <a:lumMod val="75000"/>
                    <a:lumOff val="25000"/>
                  </a:schemeClr>
                </a:solidFill>
                <a:latin typeface="Arial" pitchFamily="34" charset="0"/>
                <a:cs typeface="Arial" pitchFamily="34" charset="0"/>
              </a:rPr>
              <a:t>Impact</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Reduces sense of safety among youth and parents</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Escalates fear of and reduces interactions with officer</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Lessens officers ability to read school climate</a:t>
            </a:r>
          </a:p>
          <a:p>
            <a:endParaRPr lang="en-US" dirty="0">
              <a:solidFill>
                <a:schemeClr val="bg1">
                  <a:lumMod val="50000"/>
                </a:schemeClr>
              </a:solidFill>
              <a:latin typeface="Arial" pitchFamily="34" charset="0"/>
              <a:cs typeface="Arial" pitchFamily="34" charset="0"/>
            </a:endParaRPr>
          </a:p>
        </p:txBody>
      </p:sp>
      <p:pic>
        <p:nvPicPr>
          <p:cNvPr id="6" name="Content Placeholder 7" descr="images-1.jpeg"/>
          <p:cNvPicPr>
            <a:picLocks noGrp="1" noChangeAspect="1"/>
          </p:cNvPicPr>
          <p:nvPr/>
        </p:nvPicPr>
        <p:blipFill>
          <a:blip r:embed="rId2"/>
          <a:stretch>
            <a:fillRect/>
          </a:stretch>
        </p:blipFill>
        <p:spPr>
          <a:xfrm>
            <a:off x="4724400" y="2667001"/>
            <a:ext cx="3386665" cy="3048000"/>
          </a:xfrm>
          <a:prstGeom prst="rect">
            <a:avLst/>
          </a:prstGeom>
        </p:spPr>
      </p:pic>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63</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77895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88" y="990600"/>
            <a:ext cx="8229600" cy="1066800"/>
          </a:xfrm>
        </p:spPr>
        <p:txBody>
          <a:bodyPr>
            <a:normAutofit/>
          </a:bodyPr>
          <a:lstStyle/>
          <a:p>
            <a:r>
              <a:rPr lang="en-US" b="1" dirty="0">
                <a:solidFill>
                  <a:schemeClr val="accent1">
                    <a:lumMod val="50000"/>
                  </a:schemeClr>
                </a:solidFill>
                <a:latin typeface="Arial" pitchFamily="34" charset="0"/>
                <a:cs typeface="Arial" pitchFamily="34" charset="0"/>
              </a:rPr>
              <a:t>Premise #2</a:t>
            </a:r>
          </a:p>
        </p:txBody>
      </p:sp>
      <p:sp>
        <p:nvSpPr>
          <p:cNvPr id="4" name="Text Placeholder 3"/>
          <p:cNvSpPr>
            <a:spLocks noGrp="1"/>
          </p:cNvSpPr>
          <p:nvPr>
            <p:ph sz="half" idx="1"/>
          </p:nvPr>
        </p:nvSpPr>
        <p:spPr>
          <a:xfrm>
            <a:off x="533400" y="2209800"/>
            <a:ext cx="3962400" cy="4114800"/>
          </a:xfrm>
        </p:spPr>
        <p:txBody>
          <a:bodyPr>
            <a:noAutofit/>
          </a:bodyPr>
          <a:lstStyle/>
          <a:p>
            <a:pPr>
              <a:buNone/>
            </a:pPr>
            <a:r>
              <a:rPr lang="en-US" sz="2400" dirty="0">
                <a:solidFill>
                  <a:schemeClr val="tx1">
                    <a:lumMod val="75000"/>
                    <a:lumOff val="25000"/>
                  </a:schemeClr>
                </a:solidFill>
                <a:latin typeface="Arial" pitchFamily="34" charset="0"/>
                <a:cs typeface="Arial" pitchFamily="34" charset="0"/>
              </a:rPr>
              <a:t>Officers working with </a:t>
            </a:r>
          </a:p>
          <a:p>
            <a:pPr>
              <a:buNone/>
            </a:pPr>
            <a:r>
              <a:rPr lang="en-US" sz="2400" dirty="0">
                <a:solidFill>
                  <a:schemeClr val="tx1">
                    <a:lumMod val="75000"/>
                    <a:lumOff val="25000"/>
                  </a:schemeClr>
                </a:solidFill>
                <a:latin typeface="Arial" pitchFamily="34" charset="0"/>
                <a:cs typeface="Arial" pitchFamily="34" charset="0"/>
              </a:rPr>
              <a:t>youth must have basic </a:t>
            </a:r>
          </a:p>
          <a:p>
            <a:pPr>
              <a:buNone/>
            </a:pPr>
            <a:r>
              <a:rPr lang="en-US" sz="2400" b="1" dirty="0">
                <a:solidFill>
                  <a:schemeClr val="accent2"/>
                </a:solidFill>
                <a:latin typeface="Arial" pitchFamily="34" charset="0"/>
                <a:cs typeface="Arial" pitchFamily="34" charset="0"/>
              </a:rPr>
              <a:t>developmental </a:t>
            </a:r>
          </a:p>
          <a:p>
            <a:pPr>
              <a:buNone/>
            </a:pPr>
            <a:r>
              <a:rPr lang="en-US" sz="2400" b="1" dirty="0">
                <a:solidFill>
                  <a:schemeClr val="accent2"/>
                </a:solidFill>
                <a:latin typeface="Arial" pitchFamily="34" charset="0"/>
                <a:cs typeface="Arial" pitchFamily="34" charset="0"/>
              </a:rPr>
              <a:t>competence </a:t>
            </a:r>
            <a:r>
              <a:rPr lang="en-US" sz="2400" dirty="0">
                <a:solidFill>
                  <a:schemeClr val="tx1">
                    <a:lumMod val="75000"/>
                    <a:lumOff val="25000"/>
                  </a:schemeClr>
                </a:solidFill>
                <a:latin typeface="Arial" pitchFamily="34" charset="0"/>
                <a:cs typeface="Arial" pitchFamily="34" charset="0"/>
              </a:rPr>
              <a:t>to </a:t>
            </a:r>
          </a:p>
          <a:p>
            <a:pPr>
              <a:buNone/>
            </a:pPr>
            <a:r>
              <a:rPr lang="en-US" sz="2400" dirty="0">
                <a:solidFill>
                  <a:schemeClr val="tx1">
                    <a:lumMod val="75000"/>
                    <a:lumOff val="25000"/>
                  </a:schemeClr>
                </a:solidFill>
                <a:latin typeface="Arial" pitchFamily="34" charset="0"/>
                <a:cs typeface="Arial" pitchFamily="34" charset="0"/>
              </a:rPr>
              <a:t>recognize age-</a:t>
            </a:r>
          </a:p>
          <a:p>
            <a:pPr>
              <a:buNone/>
            </a:pPr>
            <a:r>
              <a:rPr lang="en-US" sz="2400" dirty="0">
                <a:solidFill>
                  <a:schemeClr val="tx1">
                    <a:lumMod val="75000"/>
                    <a:lumOff val="25000"/>
                  </a:schemeClr>
                </a:solidFill>
                <a:latin typeface="Arial" pitchFamily="34" charset="0"/>
                <a:cs typeface="Arial" pitchFamily="34" charset="0"/>
              </a:rPr>
              <a:t>appropriate behavior &amp; </a:t>
            </a:r>
          </a:p>
          <a:p>
            <a:pPr>
              <a:buNone/>
            </a:pPr>
            <a:r>
              <a:rPr lang="en-US" sz="2400" dirty="0">
                <a:solidFill>
                  <a:schemeClr val="tx1">
                    <a:lumMod val="75000"/>
                    <a:lumOff val="25000"/>
                  </a:schemeClr>
                </a:solidFill>
                <a:latin typeface="Arial" pitchFamily="34" charset="0"/>
                <a:cs typeface="Arial" pitchFamily="34" charset="0"/>
              </a:rPr>
              <a:t>provide age-appropriate </a:t>
            </a:r>
          </a:p>
          <a:p>
            <a:pPr>
              <a:buNone/>
            </a:pPr>
            <a:r>
              <a:rPr lang="en-US" sz="2400" dirty="0">
                <a:solidFill>
                  <a:schemeClr val="tx1">
                    <a:lumMod val="75000"/>
                    <a:lumOff val="25000"/>
                  </a:schemeClr>
                </a:solidFill>
                <a:latin typeface="Arial" pitchFamily="34" charset="0"/>
                <a:cs typeface="Arial" pitchFamily="34" charset="0"/>
              </a:rPr>
              <a:t>responses. </a:t>
            </a:r>
          </a:p>
        </p:txBody>
      </p:sp>
      <p:pic>
        <p:nvPicPr>
          <p:cNvPr id="6" name="Picture 5" descr="auto0"/>
          <p:cNvPicPr>
            <a:picLocks noChangeAspect="1" noChangeArrowheads="1"/>
          </p:cNvPicPr>
          <p:nvPr/>
        </p:nvPicPr>
        <p:blipFill>
          <a:blip r:embed="rId2"/>
          <a:srcRect/>
          <a:stretch>
            <a:fillRect/>
          </a:stretch>
        </p:blipFill>
        <p:spPr bwMode="auto">
          <a:xfrm>
            <a:off x="4856908" y="2743200"/>
            <a:ext cx="3921448" cy="3225140"/>
          </a:xfrm>
          <a:prstGeom prst="rect">
            <a:avLst/>
          </a:prstGeom>
          <a:noFill/>
          <a:ln w="12700">
            <a:noFill/>
            <a:miter lim="800000"/>
            <a:headEnd type="none" w="sm" len="sm"/>
            <a:tailEnd type="none" w="sm" len="sm"/>
          </a:ln>
        </p:spPr>
      </p:pic>
      <p:sp>
        <p:nvSpPr>
          <p:cNvPr id="8" name="Rectangle 7"/>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64</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8113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523026" y="990600"/>
            <a:ext cx="8229600" cy="1066800"/>
          </a:xfrm>
        </p:spPr>
        <p:txBody>
          <a:bodyPr>
            <a:normAutofit/>
          </a:bodyPr>
          <a:lstStyle/>
          <a:p>
            <a:pPr eaLnBrk="1" hangingPunct="1">
              <a:defRPr/>
            </a:pPr>
            <a:r>
              <a:rPr lang="en-US" b="1" dirty="0">
                <a:solidFill>
                  <a:schemeClr val="accent1">
                    <a:lumMod val="50000"/>
                  </a:schemeClr>
                </a:solidFill>
                <a:latin typeface="Arial" pitchFamily="34" charset="0"/>
                <a:cs typeface="Arial" pitchFamily="34" charset="0"/>
              </a:rPr>
              <a:t>Developmental Competence</a:t>
            </a:r>
          </a:p>
        </p:txBody>
      </p:sp>
      <p:sp>
        <p:nvSpPr>
          <p:cNvPr id="190467" name="Rectangle 3"/>
          <p:cNvSpPr>
            <a:spLocks noGrp="1" noChangeArrowheads="1"/>
          </p:cNvSpPr>
          <p:nvPr>
            <p:ph sz="half" idx="1"/>
          </p:nvPr>
        </p:nvSpPr>
        <p:spPr>
          <a:xfrm>
            <a:off x="457200" y="2408237"/>
            <a:ext cx="4038600" cy="4525963"/>
          </a:xfrm>
        </p:spPr>
        <p:txBody>
          <a:bodyPr>
            <a:normAutofit/>
          </a:bodyPr>
          <a:lstStyle/>
          <a:p>
            <a:pPr>
              <a:buClr>
                <a:schemeClr val="accent2"/>
              </a:buClr>
              <a:buFont typeface="Wingdings" pitchFamily="2" charset="2"/>
              <a:buChar char="§"/>
              <a:defRPr/>
            </a:pPr>
            <a:r>
              <a:rPr lang="en-US" sz="2400" b="1" dirty="0">
                <a:solidFill>
                  <a:schemeClr val="accent2">
                    <a:lumMod val="75000"/>
                  </a:schemeClr>
                </a:solidFill>
                <a:latin typeface="Arial" pitchFamily="34" charset="0"/>
                <a:cs typeface="Arial" pitchFamily="34" charset="0"/>
              </a:rPr>
              <a:t>Universal</a:t>
            </a:r>
            <a:r>
              <a:rPr lang="en-US" sz="2400" dirty="0">
                <a:solidFill>
                  <a:schemeClr val="accent2">
                    <a:lumMod val="75000"/>
                  </a:schemeClr>
                </a:solidFill>
                <a:latin typeface="Arial" pitchFamily="34" charset="0"/>
                <a:cs typeface="Arial" pitchFamily="34" charset="0"/>
              </a:rPr>
              <a:t> stages of development</a:t>
            </a:r>
          </a:p>
          <a:p>
            <a:pPr>
              <a:buClr>
                <a:schemeClr val="accent2"/>
              </a:buClr>
              <a:buFont typeface="Wingdings" pitchFamily="2" charset="2"/>
              <a:buChar char="§"/>
              <a:defRPr/>
            </a:pPr>
            <a:r>
              <a:rPr lang="en-US" sz="2400" dirty="0">
                <a:solidFill>
                  <a:schemeClr val="tx1">
                    <a:lumMod val="75000"/>
                    <a:lumOff val="25000"/>
                  </a:schemeClr>
                </a:solidFill>
                <a:latin typeface="Arial" pitchFamily="34" charset="0"/>
                <a:cs typeface="Arial" pitchFamily="34" charset="0"/>
              </a:rPr>
              <a:t>Adults &amp; institutions working with children &amp; youth must:</a:t>
            </a:r>
          </a:p>
          <a:p>
            <a:pPr lvl="1">
              <a:defRPr/>
            </a:pPr>
            <a:r>
              <a:rPr lang="en-US" sz="2000" dirty="0">
                <a:solidFill>
                  <a:schemeClr val="tx1">
                    <a:lumMod val="75000"/>
                    <a:lumOff val="25000"/>
                  </a:schemeClr>
                </a:solidFill>
                <a:latin typeface="Arial" pitchFamily="34" charset="0"/>
                <a:cs typeface="Arial" pitchFamily="34" charset="0"/>
              </a:rPr>
              <a:t>Understand</a:t>
            </a:r>
          </a:p>
          <a:p>
            <a:pPr lvl="1">
              <a:defRPr/>
            </a:pPr>
            <a:r>
              <a:rPr lang="en-US" sz="2000" dirty="0">
                <a:solidFill>
                  <a:schemeClr val="tx1">
                    <a:lumMod val="75000"/>
                    <a:lumOff val="25000"/>
                  </a:schemeClr>
                </a:solidFill>
                <a:latin typeface="Arial" pitchFamily="34" charset="0"/>
                <a:cs typeface="Arial" pitchFamily="34" charset="0"/>
              </a:rPr>
              <a:t>Apply the Knowledge</a:t>
            </a:r>
          </a:p>
          <a:p>
            <a:pPr lvl="1">
              <a:defRPr/>
            </a:pPr>
            <a:r>
              <a:rPr lang="en-US" sz="2000" dirty="0">
                <a:solidFill>
                  <a:schemeClr val="tx1">
                    <a:lumMod val="75000"/>
                    <a:lumOff val="25000"/>
                  </a:schemeClr>
                </a:solidFill>
                <a:latin typeface="Arial" pitchFamily="34" charset="0"/>
                <a:cs typeface="Arial" pitchFamily="34" charset="0"/>
              </a:rPr>
              <a:t>Adjust Responses</a:t>
            </a:r>
            <a:endParaRPr lang="en-US" sz="2800" dirty="0">
              <a:solidFill>
                <a:schemeClr val="tx1">
                  <a:lumMod val="75000"/>
                  <a:lumOff val="25000"/>
                </a:schemeClr>
              </a:solidFill>
              <a:latin typeface="Arial" pitchFamily="34" charset="0"/>
              <a:cs typeface="Arial" pitchFamily="34" charset="0"/>
            </a:endParaRPr>
          </a:p>
          <a:p>
            <a:pPr eaLnBrk="1" hangingPunct="1">
              <a:buFont typeface="Wingdings" pitchFamily="-111" charset="2"/>
              <a:buBlip>
                <a:blip r:embed="rId3"/>
              </a:buBlip>
              <a:defRPr/>
            </a:pPr>
            <a:endParaRPr lang="en-US" sz="3200" dirty="0">
              <a:solidFill>
                <a:schemeClr val="tx2">
                  <a:lumMod val="75000"/>
                </a:schemeClr>
              </a:solidFill>
              <a:latin typeface="Arial" pitchFamily="34" charset="0"/>
              <a:cs typeface="Arial" pitchFamily="34" charset="0"/>
            </a:endParaRPr>
          </a:p>
        </p:txBody>
      </p:sp>
      <p:pic>
        <p:nvPicPr>
          <p:cNvPr id="6" name="Content Placeholder 5" descr="images-11.jpeg"/>
          <p:cNvPicPr>
            <a:picLocks noGrp="1" noChangeAspect="1"/>
          </p:cNvPicPr>
          <p:nvPr>
            <p:ph sz="half" idx="2"/>
          </p:nvPr>
        </p:nvPicPr>
        <p:blipFill>
          <a:blip r:embed="rId4" cstate="print">
            <a:duotone>
              <a:schemeClr val="accent2">
                <a:shade val="45000"/>
                <a:satMod val="135000"/>
              </a:schemeClr>
              <a:prstClr val="white"/>
            </a:duotone>
          </a:blip>
          <a:srcRect l="-1331" r="-1331"/>
          <a:stretch>
            <a:fillRect/>
          </a:stretch>
        </p:blipFill>
        <p:spPr>
          <a:xfrm>
            <a:off x="4648201" y="2527779"/>
            <a:ext cx="3048000" cy="3415821"/>
          </a:xfrm>
        </p:spPr>
      </p:pic>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65</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09816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90600"/>
            <a:ext cx="8229600" cy="1066800"/>
          </a:xfrm>
        </p:spPr>
        <p:txBody>
          <a:bodyPr>
            <a:normAutofit/>
          </a:bodyPr>
          <a:lstStyle/>
          <a:p>
            <a:r>
              <a:rPr lang="en-US" b="1" dirty="0">
                <a:solidFill>
                  <a:schemeClr val="accent1">
                    <a:lumMod val="50000"/>
                  </a:schemeClr>
                </a:solidFill>
                <a:latin typeface="Arial" pitchFamily="34" charset="0"/>
                <a:cs typeface="Arial" pitchFamily="34" charset="0"/>
              </a:rPr>
              <a:t>Premise #3</a:t>
            </a:r>
          </a:p>
        </p:txBody>
      </p:sp>
      <p:sp>
        <p:nvSpPr>
          <p:cNvPr id="8" name="Text Placeholder 7"/>
          <p:cNvSpPr>
            <a:spLocks noGrp="1"/>
          </p:cNvSpPr>
          <p:nvPr>
            <p:ph sz="half" idx="1"/>
          </p:nvPr>
        </p:nvSpPr>
        <p:spPr>
          <a:xfrm>
            <a:off x="457200" y="2484437"/>
            <a:ext cx="4419600" cy="4525963"/>
          </a:xfrm>
        </p:spPr>
        <p:txBody>
          <a:bodyPr>
            <a:normAutofit/>
          </a:bodyPr>
          <a:lstStyle/>
          <a:p>
            <a:pPr>
              <a:buNone/>
            </a:pPr>
            <a:r>
              <a:rPr lang="en-US" sz="2800" dirty="0">
                <a:solidFill>
                  <a:schemeClr val="tx1">
                    <a:lumMod val="75000"/>
                    <a:lumOff val="25000"/>
                  </a:schemeClr>
                </a:solidFill>
                <a:latin typeface="Arial" pitchFamily="34" charset="0"/>
                <a:cs typeface="Arial" pitchFamily="34" charset="0"/>
              </a:rPr>
              <a:t>Knowledge of how </a:t>
            </a:r>
          </a:p>
          <a:p>
            <a:pPr>
              <a:buNone/>
            </a:pPr>
            <a:r>
              <a:rPr lang="en-US" sz="2800" dirty="0">
                <a:solidFill>
                  <a:schemeClr val="tx1">
                    <a:lumMod val="75000"/>
                    <a:lumOff val="25000"/>
                  </a:schemeClr>
                </a:solidFill>
                <a:latin typeface="Arial" pitchFamily="34" charset="0"/>
                <a:cs typeface="Arial" pitchFamily="34" charset="0"/>
              </a:rPr>
              <a:t>the teen brain </a:t>
            </a:r>
            <a:r>
              <a:rPr lang="en-US" sz="2800" b="1" dirty="0">
                <a:solidFill>
                  <a:schemeClr val="accent2"/>
                </a:solidFill>
                <a:latin typeface="Arial" pitchFamily="34" charset="0"/>
                <a:cs typeface="Arial" pitchFamily="34" charset="0"/>
              </a:rPr>
              <a:t>perceives, </a:t>
            </a:r>
          </a:p>
          <a:p>
            <a:pPr>
              <a:buNone/>
            </a:pPr>
            <a:r>
              <a:rPr lang="en-US" sz="2800" b="1" dirty="0">
                <a:solidFill>
                  <a:schemeClr val="accent2"/>
                </a:solidFill>
                <a:latin typeface="Arial" pitchFamily="34" charset="0"/>
                <a:cs typeface="Arial" pitchFamily="34" charset="0"/>
              </a:rPr>
              <a:t>processes, and </a:t>
            </a:r>
          </a:p>
          <a:p>
            <a:pPr>
              <a:buNone/>
            </a:pPr>
            <a:r>
              <a:rPr lang="en-US" sz="2800" b="1" dirty="0">
                <a:solidFill>
                  <a:schemeClr val="accent2"/>
                </a:solidFill>
                <a:latin typeface="Arial" pitchFamily="34" charset="0"/>
                <a:cs typeface="Arial" pitchFamily="34" charset="0"/>
              </a:rPr>
              <a:t>reacts </a:t>
            </a:r>
            <a:r>
              <a:rPr lang="en-US" sz="2800" dirty="0">
                <a:solidFill>
                  <a:schemeClr val="tx1">
                    <a:lumMod val="75000"/>
                    <a:lumOff val="25000"/>
                  </a:schemeClr>
                </a:solidFill>
                <a:latin typeface="Arial" pitchFamily="34" charset="0"/>
                <a:cs typeface="Arial" pitchFamily="34" charset="0"/>
              </a:rPr>
              <a:t>is essential for </a:t>
            </a:r>
          </a:p>
          <a:p>
            <a:pPr>
              <a:buNone/>
            </a:pPr>
            <a:r>
              <a:rPr lang="en-US" sz="2800" dirty="0">
                <a:solidFill>
                  <a:schemeClr val="tx1">
                    <a:lumMod val="75000"/>
                    <a:lumOff val="25000"/>
                  </a:schemeClr>
                </a:solidFill>
                <a:latin typeface="Arial" pitchFamily="34" charset="0"/>
                <a:cs typeface="Arial" pitchFamily="34" charset="0"/>
              </a:rPr>
              <a:t>dealing with youth</a:t>
            </a:r>
            <a:r>
              <a:rPr lang="en-US" sz="2800" dirty="0">
                <a:solidFill>
                  <a:schemeClr val="tx2">
                    <a:lumMod val="75000"/>
                  </a:schemeClr>
                </a:solidFill>
                <a:latin typeface="Arial" pitchFamily="34" charset="0"/>
                <a:cs typeface="Arial" pitchFamily="34" charset="0"/>
              </a:rPr>
              <a:t>.</a:t>
            </a:r>
          </a:p>
          <a:p>
            <a:endParaRPr lang="en-US" sz="2800" dirty="0">
              <a:solidFill>
                <a:schemeClr val="tx2">
                  <a:lumMod val="75000"/>
                </a:schemeClr>
              </a:solidFill>
              <a:latin typeface="Arial" pitchFamily="34" charset="0"/>
              <a:cs typeface="Arial" pitchFamily="34" charset="0"/>
            </a:endParaRPr>
          </a:p>
        </p:txBody>
      </p:sp>
      <p:pic>
        <p:nvPicPr>
          <p:cNvPr id="9" name="Picture 8"/>
          <p:cNvPicPr>
            <a:picLocks noChangeAspect="1"/>
          </p:cNvPicPr>
          <p:nvPr/>
        </p:nvPicPr>
        <p:blipFill>
          <a:blip r:embed="rId2" cstate="print">
            <a:duotone>
              <a:schemeClr val="accent1">
                <a:shade val="45000"/>
                <a:satMod val="135000"/>
              </a:schemeClr>
              <a:prstClr val="white"/>
            </a:duotone>
          </a:blip>
          <a:stretch>
            <a:fillRect/>
          </a:stretch>
        </p:blipFill>
        <p:spPr>
          <a:xfrm>
            <a:off x="5175871" y="2438400"/>
            <a:ext cx="2748929" cy="3385256"/>
          </a:xfrm>
          <a:prstGeom prst="rect">
            <a:avLst/>
          </a:prstGeom>
        </p:spPr>
      </p:pic>
      <p:sp>
        <p:nvSpPr>
          <p:cNvPr id="12" name="Rectangle 11"/>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66</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819307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en-US" b="1" dirty="0">
                <a:solidFill>
                  <a:schemeClr val="accent1">
                    <a:lumMod val="50000"/>
                  </a:schemeClr>
                </a:solidFill>
              </a:rPr>
              <a:t>Best Practices for Officers</a:t>
            </a:r>
          </a:p>
        </p:txBody>
      </p:sp>
      <p:sp>
        <p:nvSpPr>
          <p:cNvPr id="4" name="Content Placeholder 3"/>
          <p:cNvSpPr>
            <a:spLocks noGrp="1"/>
          </p:cNvSpPr>
          <p:nvPr>
            <p:ph idx="1"/>
          </p:nvPr>
        </p:nvSpPr>
        <p:spPr/>
        <p:txBody>
          <a:bodyPr>
            <a:normAutofit/>
          </a:bodyPr>
          <a:lstStyle/>
          <a:p>
            <a:pPr>
              <a:buNone/>
            </a:pPr>
            <a:endParaRPr lang="en-US" sz="4000" b="1" dirty="0">
              <a:solidFill>
                <a:schemeClr val="tx2">
                  <a:lumMod val="75000"/>
                </a:schemeClr>
              </a:solidFill>
            </a:endParaRPr>
          </a:p>
          <a:p>
            <a:r>
              <a:rPr lang="en-US" sz="4000" dirty="0">
                <a:solidFill>
                  <a:schemeClr val="accent2"/>
                </a:solidFill>
              </a:rPr>
              <a:t>B</a:t>
            </a:r>
            <a:r>
              <a:rPr lang="en-US" sz="4000" dirty="0">
                <a:solidFill>
                  <a:schemeClr val="tx1">
                    <a:lumMod val="75000"/>
                    <a:lumOff val="25000"/>
                  </a:schemeClr>
                </a:solidFill>
              </a:rPr>
              <a:t>ehavior</a:t>
            </a:r>
          </a:p>
          <a:p>
            <a:r>
              <a:rPr lang="en-US" sz="4000" dirty="0">
                <a:solidFill>
                  <a:schemeClr val="accent2"/>
                </a:solidFill>
              </a:rPr>
              <a:t>L</a:t>
            </a:r>
            <a:r>
              <a:rPr lang="en-US" sz="4000" dirty="0">
                <a:solidFill>
                  <a:schemeClr val="tx1">
                    <a:lumMod val="75000"/>
                    <a:lumOff val="25000"/>
                  </a:schemeClr>
                </a:solidFill>
              </a:rPr>
              <a:t>anguage</a:t>
            </a:r>
          </a:p>
          <a:p>
            <a:r>
              <a:rPr lang="en-US" sz="4000" dirty="0">
                <a:solidFill>
                  <a:schemeClr val="accent2"/>
                </a:solidFill>
              </a:rPr>
              <a:t>T</a:t>
            </a:r>
            <a:r>
              <a:rPr lang="en-US" sz="4000" dirty="0">
                <a:solidFill>
                  <a:schemeClr val="tx1">
                    <a:lumMod val="75000"/>
                    <a:lumOff val="25000"/>
                  </a:schemeClr>
                </a:solidFill>
              </a:rPr>
              <a:t>iming</a:t>
            </a:r>
          </a:p>
          <a:p>
            <a:pPr>
              <a:buNone/>
            </a:pPr>
            <a:endParaRPr lang="en-US" b="1" dirty="0">
              <a:solidFill>
                <a:schemeClr val="tx2">
                  <a:lumMod val="75000"/>
                </a:schemeClr>
              </a:solidFill>
            </a:endParaRPr>
          </a:p>
          <a:p>
            <a:pPr>
              <a:buNone/>
            </a:pPr>
            <a:endParaRPr lang="en-US" b="1" dirty="0">
              <a:solidFill>
                <a:schemeClr val="tx2">
                  <a:lumMod val="75000"/>
                </a:schemeClr>
              </a:solidFill>
            </a:endParaRPr>
          </a:p>
          <a:p>
            <a:pPr>
              <a:buNone/>
            </a:pPr>
            <a:endParaRPr lang="en-US" b="1" dirty="0">
              <a:solidFill>
                <a:schemeClr val="tx2">
                  <a:lumMod val="75000"/>
                </a:schemeClr>
              </a:solidFill>
            </a:endParaRPr>
          </a:p>
          <a:p>
            <a:endParaRPr lang="en-US" dirty="0">
              <a:solidFill>
                <a:schemeClr val="tx2">
                  <a:lumMod val="75000"/>
                </a:schemeClr>
              </a:solidFill>
            </a:endParaRPr>
          </a:p>
        </p:txBody>
      </p:sp>
      <p:pic>
        <p:nvPicPr>
          <p:cNvPr id="6" name="Content Placeholder 6" descr="Unknown-1.jpeg"/>
          <p:cNvPicPr>
            <a:picLocks noGrp="1" noChangeAspect="1"/>
          </p:cNvPicPr>
          <p:nvPr/>
        </p:nvPicPr>
        <p:blipFill>
          <a:blip r:embed="rId2"/>
          <a:srcRect l="-13351" r="-13351"/>
          <a:stretch>
            <a:fillRect/>
          </a:stretch>
        </p:blipFill>
        <p:spPr>
          <a:xfrm>
            <a:off x="3810000" y="2625436"/>
            <a:ext cx="4038600" cy="2777564"/>
          </a:xfrm>
          <a:prstGeom prst="rect">
            <a:avLst/>
          </a:prstGeom>
        </p:spPr>
      </p:pic>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67</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02104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248" y="1066800"/>
            <a:ext cx="8229600" cy="1066800"/>
          </a:xfrm>
        </p:spPr>
        <p:txBody>
          <a:bodyPr>
            <a:normAutofit/>
          </a:bodyPr>
          <a:lstStyle/>
          <a:p>
            <a:r>
              <a:rPr lang="en-US" b="1" dirty="0">
                <a:solidFill>
                  <a:schemeClr val="accent1">
                    <a:lumMod val="50000"/>
                  </a:schemeClr>
                </a:solidFill>
                <a:latin typeface="Arial" pitchFamily="34" charset="0"/>
                <a:cs typeface="Arial" pitchFamily="34" charset="0"/>
              </a:rPr>
              <a:t>Premise #4 </a:t>
            </a:r>
          </a:p>
        </p:txBody>
      </p:sp>
      <p:sp>
        <p:nvSpPr>
          <p:cNvPr id="6" name="Content Placeholder 5"/>
          <p:cNvSpPr>
            <a:spLocks noGrp="1"/>
          </p:cNvSpPr>
          <p:nvPr>
            <p:ph sz="half" idx="1"/>
          </p:nvPr>
        </p:nvSpPr>
        <p:spPr/>
        <p:txBody>
          <a:bodyPr>
            <a:normAutofit/>
          </a:bodyPr>
          <a:lstStyle/>
          <a:p>
            <a:pPr>
              <a:buNone/>
            </a:pPr>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p:txBody>
      </p:sp>
      <p:sp>
        <p:nvSpPr>
          <p:cNvPr id="8" name="Content Placeholder 7"/>
          <p:cNvSpPr>
            <a:spLocks noGrp="1"/>
          </p:cNvSpPr>
          <p:nvPr>
            <p:ph sz="half" idx="2"/>
          </p:nvPr>
        </p:nvSpPr>
        <p:spPr>
          <a:xfrm>
            <a:off x="4267200" y="2560637"/>
            <a:ext cx="4627452" cy="3916363"/>
          </a:xfrm>
        </p:spPr>
        <p:txBody>
          <a:bodyPr>
            <a:noAutofit/>
          </a:bodyPr>
          <a:lstStyle/>
          <a:p>
            <a:pPr>
              <a:buNone/>
            </a:pPr>
            <a:r>
              <a:rPr lang="en-US" sz="2400" b="1" dirty="0">
                <a:solidFill>
                  <a:schemeClr val="tx1">
                    <a:lumMod val="75000"/>
                    <a:lumOff val="25000"/>
                  </a:schemeClr>
                </a:solidFill>
                <a:latin typeface="Arial" pitchFamily="34" charset="0"/>
                <a:cs typeface="Arial" pitchFamily="34" charset="0"/>
              </a:rPr>
              <a:t>Anonymity is an officer’s </a:t>
            </a:r>
          </a:p>
          <a:p>
            <a:pPr>
              <a:buNone/>
            </a:pPr>
            <a:r>
              <a:rPr lang="en-US" sz="2400" b="1" dirty="0">
                <a:solidFill>
                  <a:schemeClr val="tx1">
                    <a:lumMod val="75000"/>
                    <a:lumOff val="25000"/>
                  </a:schemeClr>
                </a:solidFill>
                <a:latin typeface="Arial" pitchFamily="34" charset="0"/>
                <a:cs typeface="Arial" pitchFamily="34" charset="0"/>
              </a:rPr>
              <a:t>enemy: </a:t>
            </a:r>
          </a:p>
          <a:p>
            <a:pPr>
              <a:buNone/>
            </a:pPr>
            <a:r>
              <a:rPr lang="en-US" sz="2400" b="1" i="1" dirty="0">
                <a:solidFill>
                  <a:schemeClr val="accent2"/>
                </a:solidFill>
                <a:latin typeface="Arial" pitchFamily="34" charset="0"/>
                <a:cs typeface="Arial" pitchFamily="34" charset="0"/>
              </a:rPr>
              <a:t>Relationships </a:t>
            </a:r>
            <a:r>
              <a:rPr lang="en-US" sz="2400" dirty="0">
                <a:solidFill>
                  <a:schemeClr val="tx1">
                    <a:lumMod val="75000"/>
                    <a:lumOff val="25000"/>
                  </a:schemeClr>
                </a:solidFill>
                <a:latin typeface="Arial" pitchFamily="34" charset="0"/>
                <a:cs typeface="Arial" pitchFamily="34" charset="0"/>
              </a:rPr>
              <a:t>with youth are </a:t>
            </a:r>
          </a:p>
          <a:p>
            <a:pPr>
              <a:buNone/>
            </a:pPr>
            <a:r>
              <a:rPr lang="en-US" sz="2400" dirty="0">
                <a:solidFill>
                  <a:schemeClr val="tx1">
                    <a:lumMod val="75000"/>
                    <a:lumOff val="25000"/>
                  </a:schemeClr>
                </a:solidFill>
                <a:latin typeface="Arial" pitchFamily="34" charset="0"/>
                <a:cs typeface="Arial" pitchFamily="34" charset="0"/>
              </a:rPr>
              <a:t>the most effective approach</a:t>
            </a:r>
          </a:p>
          <a:p>
            <a:pPr>
              <a:buNone/>
            </a:pPr>
            <a:r>
              <a:rPr lang="en-US" sz="2400" dirty="0">
                <a:solidFill>
                  <a:schemeClr val="tx1">
                    <a:lumMod val="75000"/>
                    <a:lumOff val="25000"/>
                  </a:schemeClr>
                </a:solidFill>
                <a:latin typeface="Arial" pitchFamily="34" charset="0"/>
                <a:cs typeface="Arial" pitchFamily="34" charset="0"/>
              </a:rPr>
              <a:t>to policing youth.</a:t>
            </a:r>
          </a:p>
        </p:txBody>
      </p:sp>
      <p:pic>
        <p:nvPicPr>
          <p:cNvPr id="9" name="Picture 8" descr="images.jpeg"/>
          <p:cNvPicPr>
            <a:picLocks noChangeAspect="1"/>
          </p:cNvPicPr>
          <p:nvPr/>
        </p:nvPicPr>
        <p:blipFill>
          <a:blip r:embed="rId2" cstate="print"/>
          <a:stretch>
            <a:fillRect/>
          </a:stretch>
        </p:blipFill>
        <p:spPr>
          <a:xfrm>
            <a:off x="685800" y="2514600"/>
            <a:ext cx="3276600" cy="3048000"/>
          </a:xfrm>
          <a:prstGeom prst="rect">
            <a:avLst/>
          </a:prstGeom>
        </p:spPr>
      </p:pic>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68</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724435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990600"/>
            <a:ext cx="8229600" cy="1066800"/>
          </a:xfrm>
        </p:spPr>
        <p:txBody>
          <a:bodyPr>
            <a:normAutofit/>
          </a:bodyPr>
          <a:lstStyle/>
          <a:p>
            <a:r>
              <a:rPr lang="en-US" b="1" dirty="0">
                <a:solidFill>
                  <a:schemeClr val="accent1">
                    <a:lumMod val="50000"/>
                  </a:schemeClr>
                </a:solidFill>
                <a:latin typeface="Arial" pitchFamily="34" charset="0"/>
                <a:cs typeface="Arial" pitchFamily="34" charset="0"/>
              </a:rPr>
              <a:t>SPEAK to the COACH</a:t>
            </a:r>
          </a:p>
        </p:txBody>
      </p:sp>
      <p:sp>
        <p:nvSpPr>
          <p:cNvPr id="3" name="Content Placeholder 2"/>
          <p:cNvSpPr>
            <a:spLocks noGrp="1"/>
          </p:cNvSpPr>
          <p:nvPr>
            <p:ph sz="half" idx="1"/>
          </p:nvPr>
        </p:nvSpPr>
        <p:spPr>
          <a:xfrm>
            <a:off x="381000" y="2408237"/>
            <a:ext cx="4038600" cy="4525963"/>
          </a:xfrm>
        </p:spPr>
        <p:txBody>
          <a:bodyPr>
            <a:normAutofit/>
          </a:bodyPr>
          <a:lstStyle/>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Accept that it is normal for youth to need to be directed and re-directed--</a:t>
            </a:r>
            <a:r>
              <a:rPr lang="en-US" sz="2400" i="1" dirty="0">
                <a:solidFill>
                  <a:schemeClr val="tx1">
                    <a:lumMod val="75000"/>
                    <a:lumOff val="25000"/>
                  </a:schemeClr>
                </a:solidFill>
                <a:latin typeface="Arial" pitchFamily="34" charset="0"/>
                <a:cs typeface="Arial" pitchFamily="34" charset="0"/>
              </a:rPr>
              <a:t>often</a:t>
            </a:r>
            <a:r>
              <a:rPr lang="en-US" sz="2400" dirty="0">
                <a:solidFill>
                  <a:schemeClr val="tx1">
                    <a:lumMod val="75000"/>
                    <a:lumOff val="25000"/>
                  </a:schemeClr>
                </a:solidFill>
                <a:latin typeface="Arial" pitchFamily="34" charset="0"/>
                <a:cs typeface="Arial" pitchFamily="34" charset="0"/>
              </a:rPr>
              <a:t>.</a:t>
            </a:r>
          </a:p>
          <a:p>
            <a:pPr>
              <a:buClr>
                <a:schemeClr val="accent2"/>
              </a:buClr>
              <a:buFont typeface="Wingdings" pitchFamily="2" charset="2"/>
              <a:buChar char="§"/>
            </a:pPr>
            <a:r>
              <a:rPr lang="en-US" sz="2400" dirty="0">
                <a:solidFill>
                  <a:schemeClr val="tx1">
                    <a:lumMod val="75000"/>
                    <a:lumOff val="25000"/>
                  </a:schemeClr>
                </a:solidFill>
                <a:latin typeface="Arial" pitchFamily="34" charset="0"/>
                <a:cs typeface="Arial" pitchFamily="34" charset="0"/>
              </a:rPr>
              <a:t>“A coach is someone who can give correction without causing resentment.” </a:t>
            </a:r>
            <a:r>
              <a:rPr lang="en-US" sz="2400" i="1" dirty="0">
                <a:solidFill>
                  <a:schemeClr val="tx1">
                    <a:lumMod val="75000"/>
                    <a:lumOff val="25000"/>
                  </a:schemeClr>
                </a:solidFill>
                <a:latin typeface="Arial" pitchFamily="34" charset="0"/>
                <a:cs typeface="Arial" pitchFamily="34" charset="0"/>
              </a:rPr>
              <a:t>John Wooden</a:t>
            </a:r>
          </a:p>
        </p:txBody>
      </p:sp>
      <p:pic>
        <p:nvPicPr>
          <p:cNvPr id="6" name="Content Placeholder 5" descr="images-12.jpeg"/>
          <p:cNvPicPr>
            <a:picLocks noGrp="1" noChangeAspect="1"/>
          </p:cNvPicPr>
          <p:nvPr>
            <p:ph sz="half" idx="2"/>
          </p:nvPr>
        </p:nvPicPr>
        <p:blipFill>
          <a:blip r:embed="rId2"/>
          <a:srcRect t="-14400" b="-14400"/>
          <a:stretch>
            <a:fillRect/>
          </a:stretch>
        </p:blipFill>
        <p:spPr>
          <a:xfrm>
            <a:off x="4723327" y="1959634"/>
            <a:ext cx="3201473" cy="4288766"/>
          </a:xfrm>
        </p:spPr>
      </p:pic>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69</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113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lstStyle/>
          <a:p>
            <a:r>
              <a:rPr lang="en-US" b="1" dirty="0"/>
              <a:t>Polling Question #2</a:t>
            </a:r>
          </a:p>
        </p:txBody>
      </p:sp>
      <p:sp>
        <p:nvSpPr>
          <p:cNvPr id="3" name="Content Placeholder 2"/>
          <p:cNvSpPr>
            <a:spLocks noGrp="1"/>
          </p:cNvSpPr>
          <p:nvPr>
            <p:ph idx="1"/>
          </p:nvPr>
        </p:nvSpPr>
        <p:spPr>
          <a:xfrm>
            <a:off x="457200" y="2362200"/>
            <a:ext cx="8229600" cy="4325112"/>
          </a:xfrm>
        </p:spPr>
        <p:txBody>
          <a:bodyPr>
            <a:normAutofit/>
          </a:bodyPr>
          <a:lstStyle/>
          <a:p>
            <a:r>
              <a:rPr lang="en-US" sz="2400" dirty="0"/>
              <a:t>Which of the following best describes the primary reason you chose to participate in today’s session?</a:t>
            </a:r>
          </a:p>
          <a:p>
            <a:pPr lvl="1"/>
            <a:r>
              <a:rPr lang="en-US" sz="2400" dirty="0">
                <a:solidFill>
                  <a:schemeClr val="tx1">
                    <a:lumMod val="65000"/>
                    <a:lumOff val="35000"/>
                  </a:schemeClr>
                </a:solidFill>
              </a:rPr>
              <a:t>Need a refresher </a:t>
            </a:r>
          </a:p>
          <a:p>
            <a:pPr lvl="1"/>
            <a:r>
              <a:rPr lang="en-US" sz="2400" dirty="0">
                <a:solidFill>
                  <a:schemeClr val="tx1">
                    <a:lumMod val="65000"/>
                    <a:lumOff val="35000"/>
                  </a:schemeClr>
                </a:solidFill>
              </a:rPr>
              <a:t>Hear the latest research </a:t>
            </a:r>
          </a:p>
          <a:p>
            <a:pPr lvl="1"/>
            <a:r>
              <a:rPr lang="en-US" sz="2400" dirty="0">
                <a:solidFill>
                  <a:schemeClr val="tx1">
                    <a:lumMod val="65000"/>
                    <a:lumOff val="35000"/>
                  </a:schemeClr>
                </a:solidFill>
              </a:rPr>
              <a:t>Hear examples of how other communities are taking positive approaches to discipline</a:t>
            </a:r>
          </a:p>
        </p:txBody>
      </p:sp>
      <p:sp>
        <p:nvSpPr>
          <p:cNvPr id="5" name="Slide Number Placeholder 28"/>
          <p:cNvSpPr>
            <a:spLocks noGrp="1"/>
          </p:cNvSpPr>
          <p:nvPr>
            <p:ph type="sldNum" sz="quarter" idx="4294967295"/>
          </p:nvPr>
        </p:nvSpPr>
        <p:spPr>
          <a:xfrm>
            <a:off x="8320088" y="1136"/>
            <a:ext cx="519112" cy="365760"/>
          </a:xfrm>
          <a:prstGeom prst="rect">
            <a:avLst/>
          </a:prstGeom>
        </p:spPr>
        <p:txBody>
          <a:bodyPr/>
          <a:lstStyle>
            <a:lvl1pPr algn="r">
              <a:defRPr sz="1800">
                <a:solidFill>
                  <a:schemeClr val="bg1"/>
                </a:solidFill>
              </a:defRPr>
            </a:lvl1pPr>
          </a:lstStyle>
          <a:p>
            <a:fld id="{5BFDA9EE-8D48-4C7A-9C2A-8D9412115BCC}"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38151349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6800"/>
            <a:ext cx="8229600" cy="1066800"/>
          </a:xfrm>
        </p:spPr>
        <p:txBody>
          <a:bodyPr>
            <a:normAutofit/>
          </a:bodyPr>
          <a:lstStyle/>
          <a:p>
            <a:r>
              <a:rPr lang="en-US" b="1" dirty="0">
                <a:solidFill>
                  <a:schemeClr val="accent1">
                    <a:lumMod val="50000"/>
                  </a:schemeClr>
                </a:solidFill>
                <a:latin typeface="Arial" pitchFamily="34" charset="0"/>
                <a:cs typeface="Arial" pitchFamily="34" charset="0"/>
              </a:rPr>
              <a:t>Premise #5</a:t>
            </a:r>
          </a:p>
        </p:txBody>
      </p:sp>
      <p:sp>
        <p:nvSpPr>
          <p:cNvPr id="8" name="Content Placeholder 7"/>
          <p:cNvSpPr>
            <a:spLocks noGrp="1"/>
          </p:cNvSpPr>
          <p:nvPr>
            <p:ph sz="half" idx="1"/>
          </p:nvPr>
        </p:nvSpPr>
        <p:spPr>
          <a:xfrm>
            <a:off x="457200" y="2514600"/>
            <a:ext cx="4038600" cy="3916363"/>
          </a:xfrm>
        </p:spPr>
        <p:txBody>
          <a:bodyPr>
            <a:normAutofit/>
          </a:bodyPr>
          <a:lstStyle/>
          <a:p>
            <a:pPr>
              <a:buNone/>
            </a:pPr>
            <a:r>
              <a:rPr lang="en-US" sz="2400" b="1" dirty="0">
                <a:solidFill>
                  <a:schemeClr val="tx1">
                    <a:lumMod val="75000"/>
                    <a:lumOff val="25000"/>
                  </a:schemeClr>
                </a:solidFill>
                <a:latin typeface="Arial" pitchFamily="34" charset="0"/>
                <a:cs typeface="Arial" pitchFamily="34" charset="0"/>
              </a:rPr>
              <a:t>Cross Training, </a:t>
            </a:r>
          </a:p>
          <a:p>
            <a:pPr>
              <a:buNone/>
            </a:pPr>
            <a:r>
              <a:rPr lang="en-US" sz="2400" b="1" dirty="0">
                <a:solidFill>
                  <a:schemeClr val="tx1">
                    <a:lumMod val="75000"/>
                    <a:lumOff val="25000"/>
                  </a:schemeClr>
                </a:solidFill>
                <a:latin typeface="Arial" pitchFamily="34" charset="0"/>
                <a:cs typeface="Arial" pitchFamily="34" charset="0"/>
              </a:rPr>
              <a:t>Partnerships &amp; </a:t>
            </a:r>
          </a:p>
          <a:p>
            <a:pPr>
              <a:buNone/>
            </a:pPr>
            <a:r>
              <a:rPr lang="en-US" sz="2400" b="1" dirty="0">
                <a:solidFill>
                  <a:schemeClr val="tx1">
                    <a:lumMod val="75000"/>
                    <a:lumOff val="25000"/>
                  </a:schemeClr>
                </a:solidFill>
                <a:latin typeface="Arial" pitchFamily="34" charset="0"/>
                <a:cs typeface="Arial" pitchFamily="34" charset="0"/>
              </a:rPr>
              <a:t>Alternatives to Arrest:</a:t>
            </a:r>
          </a:p>
          <a:p>
            <a:pPr>
              <a:buNone/>
            </a:pPr>
            <a:endParaRPr lang="en-US" sz="1200" b="1" dirty="0">
              <a:solidFill>
                <a:schemeClr val="tx1">
                  <a:lumMod val="75000"/>
                  <a:lumOff val="25000"/>
                </a:schemeClr>
              </a:solidFill>
              <a:latin typeface="Arial" pitchFamily="34" charset="0"/>
              <a:cs typeface="Arial" pitchFamily="34" charset="0"/>
            </a:endParaRP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Youth-serving adults mutually support/reinforce each other consistently.</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Redirect youth to youth-serving organizations. </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Use arrest as last resort.</a:t>
            </a:r>
          </a:p>
        </p:txBody>
      </p:sp>
      <p:pic>
        <p:nvPicPr>
          <p:cNvPr id="7" name="Content Placeholder 6" descr="images-1.jpeg"/>
          <p:cNvPicPr>
            <a:picLocks noGrp="1" noChangeAspect="1"/>
          </p:cNvPicPr>
          <p:nvPr>
            <p:ph sz="half" idx="2"/>
          </p:nvPr>
        </p:nvPicPr>
        <p:blipFill>
          <a:blip r:embed="rId3">
            <a:duotone>
              <a:schemeClr val="accent1">
                <a:shade val="45000"/>
                <a:satMod val="135000"/>
              </a:schemeClr>
              <a:prstClr val="white"/>
            </a:duotone>
          </a:blip>
          <a:srcRect l="-1561" r="-1561"/>
          <a:stretch>
            <a:fillRect/>
          </a:stretch>
        </p:blipFill>
        <p:spPr>
          <a:xfrm>
            <a:off x="5257800" y="2438400"/>
            <a:ext cx="2845395" cy="3349827"/>
          </a:xfrm>
        </p:spPr>
      </p:pic>
      <p:sp>
        <p:nvSpPr>
          <p:cNvPr id="9" name="Rectangle 8"/>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tx2">
                    <a:lumMod val="75000"/>
                  </a:schemeClr>
                </a:solidFill>
                <a:latin typeface="Arial" pitchFamily="34" charset="0"/>
                <a:cs typeface="Arial" pitchFamily="34" charset="0"/>
              </a:rPr>
              <a:pPr/>
              <a:t>70</a:t>
            </a:fld>
            <a:endParaRPr lang="en-US" sz="1400" dirty="0">
              <a:solidFill>
                <a:schemeClr val="tx2">
                  <a:lumMod val="75000"/>
                </a:schemeClr>
              </a:solidFill>
              <a:latin typeface="Arial" pitchFamily="34" charset="0"/>
              <a:cs typeface="Arial" pitchFamily="34" charset="0"/>
            </a:endParaRPr>
          </a:p>
        </p:txBody>
      </p:sp>
      <p:sp>
        <p:nvSpPr>
          <p:cNvPr id="10" name="Rectangle 9"/>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70</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46101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066800"/>
          </a:xfrm>
        </p:spPr>
        <p:txBody>
          <a:bodyPr>
            <a:normAutofit/>
          </a:bodyPr>
          <a:lstStyle/>
          <a:p>
            <a:r>
              <a:rPr lang="en-US" b="1" dirty="0">
                <a:solidFill>
                  <a:schemeClr val="accent1">
                    <a:lumMod val="50000"/>
                  </a:schemeClr>
                </a:solidFill>
                <a:latin typeface="Arial" pitchFamily="34" charset="0"/>
                <a:cs typeface="Arial" pitchFamily="34" charset="0"/>
              </a:rPr>
              <a:t>Premise #6</a:t>
            </a:r>
          </a:p>
        </p:txBody>
      </p:sp>
      <p:sp>
        <p:nvSpPr>
          <p:cNvPr id="7" name="Content Placeholder 6"/>
          <p:cNvSpPr>
            <a:spLocks noGrp="1"/>
          </p:cNvSpPr>
          <p:nvPr>
            <p:ph sz="half" idx="1"/>
          </p:nvPr>
        </p:nvSpPr>
        <p:spPr>
          <a:xfrm>
            <a:off x="457200" y="2438400"/>
            <a:ext cx="4038600" cy="4525963"/>
          </a:xfrm>
        </p:spPr>
        <p:txBody>
          <a:bodyPr>
            <a:normAutofit/>
          </a:bodyPr>
          <a:lstStyle/>
          <a:p>
            <a:pPr>
              <a:buNone/>
            </a:pPr>
            <a:r>
              <a:rPr lang="en-US" sz="2400" b="1" dirty="0">
                <a:solidFill>
                  <a:schemeClr val="tx2">
                    <a:lumMod val="75000"/>
                  </a:schemeClr>
                </a:solidFill>
                <a:latin typeface="Arial" pitchFamily="34" charset="0"/>
                <a:cs typeface="Arial" pitchFamily="34" charset="0"/>
              </a:rPr>
              <a:t>Everyone on the Same </a:t>
            </a:r>
          </a:p>
          <a:p>
            <a:pPr>
              <a:buNone/>
            </a:pPr>
            <a:r>
              <a:rPr lang="en-US" sz="2400" b="1" dirty="0">
                <a:solidFill>
                  <a:schemeClr val="tx2">
                    <a:lumMod val="75000"/>
                  </a:schemeClr>
                </a:solidFill>
                <a:latin typeface="Arial" pitchFamily="34" charset="0"/>
                <a:cs typeface="Arial" pitchFamily="34" charset="0"/>
              </a:rPr>
              <a:t>Page</a:t>
            </a:r>
          </a:p>
          <a:p>
            <a:pPr>
              <a:buNone/>
            </a:pPr>
            <a:endParaRPr lang="en-US" sz="1200" b="1" dirty="0">
              <a:solidFill>
                <a:schemeClr val="accent2"/>
              </a:solidFill>
              <a:latin typeface="Arial" pitchFamily="34" charset="0"/>
              <a:cs typeface="Arial" pitchFamily="34" charset="0"/>
            </a:endParaRPr>
          </a:p>
          <a:p>
            <a:pPr>
              <a:buNone/>
            </a:pPr>
            <a:r>
              <a:rPr lang="en-US" b="1" dirty="0">
                <a:solidFill>
                  <a:schemeClr val="accent2"/>
                </a:solidFill>
                <a:latin typeface="Arial" pitchFamily="34" charset="0"/>
                <a:cs typeface="Arial" pitchFamily="34" charset="0"/>
              </a:rPr>
              <a:t>Juvenile Justice </a:t>
            </a:r>
          </a:p>
          <a:p>
            <a:pPr>
              <a:buNone/>
            </a:pPr>
            <a:r>
              <a:rPr lang="en-US" b="1" dirty="0">
                <a:solidFill>
                  <a:schemeClr val="accent2"/>
                </a:solidFill>
                <a:latin typeface="Arial" pitchFamily="34" charset="0"/>
                <a:cs typeface="Arial" pitchFamily="34" charset="0"/>
              </a:rPr>
              <a:t>Jeopardy </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Make “rules of the house” clear.</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Involve youth in supporting  adherence to rules. </a:t>
            </a:r>
          </a:p>
          <a:p>
            <a:pPr>
              <a:buClr>
                <a:schemeClr val="accent2"/>
              </a:buClr>
              <a:buFont typeface="Wingdings" pitchFamily="2" charset="2"/>
              <a:buChar char="§"/>
            </a:pPr>
            <a:r>
              <a:rPr lang="en-US" dirty="0">
                <a:solidFill>
                  <a:schemeClr val="tx1">
                    <a:lumMod val="75000"/>
                    <a:lumOff val="25000"/>
                  </a:schemeClr>
                </a:solidFill>
                <a:latin typeface="Arial" pitchFamily="34" charset="0"/>
                <a:cs typeface="Arial" pitchFamily="34" charset="0"/>
              </a:rPr>
              <a:t>Have common understanding and expectations. </a:t>
            </a:r>
          </a:p>
        </p:txBody>
      </p:sp>
      <p:pic>
        <p:nvPicPr>
          <p:cNvPr id="9" name="Content Placeholder 8" descr="Unknown.jpeg"/>
          <p:cNvPicPr>
            <a:picLocks noGrp="1" noChangeAspect="1"/>
          </p:cNvPicPr>
          <p:nvPr>
            <p:ph sz="half" idx="2"/>
          </p:nvPr>
        </p:nvPicPr>
        <p:blipFill>
          <a:blip r:embed="rId2"/>
          <a:srcRect t="-14400" b="-14400"/>
          <a:stretch>
            <a:fillRect/>
          </a:stretch>
        </p:blipFill>
        <p:spPr>
          <a:xfrm>
            <a:off x="4839195" y="2133600"/>
            <a:ext cx="3733800" cy="4184381"/>
          </a:xfrm>
        </p:spPr>
      </p:pic>
      <p:sp>
        <p:nvSpPr>
          <p:cNvPr id="6" name="Rectangle 5"/>
          <p:cNvSpPr/>
          <p:nvPr/>
        </p:nvSpPr>
        <p:spPr>
          <a:xfrm>
            <a:off x="8610600" y="0"/>
            <a:ext cx="383438"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71</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490199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5636" y="838200"/>
            <a:ext cx="8229600" cy="1066800"/>
          </a:xfrm>
        </p:spPr>
        <p:txBody>
          <a:bodyPr>
            <a:normAutofit fontScale="90000"/>
          </a:bodyPr>
          <a:lstStyle/>
          <a:p>
            <a:r>
              <a:rPr lang="en-US" b="1" dirty="0"/>
              <a:t>Final Thoughts on SRO Role in </a:t>
            </a:r>
            <a:br>
              <a:rPr lang="en-US" b="1" dirty="0"/>
            </a:br>
            <a:r>
              <a:rPr lang="en-US" b="1" dirty="0"/>
              <a:t>Supportive Discipline</a:t>
            </a:r>
          </a:p>
        </p:txBody>
      </p:sp>
      <p:sp>
        <p:nvSpPr>
          <p:cNvPr id="7" name="Content Placeholder 6"/>
          <p:cNvSpPr>
            <a:spLocks noGrp="1"/>
          </p:cNvSpPr>
          <p:nvPr>
            <p:ph idx="1"/>
          </p:nvPr>
        </p:nvSpPr>
        <p:spPr>
          <a:xfrm>
            <a:off x="523026" y="2590800"/>
            <a:ext cx="8087574" cy="4325112"/>
          </a:xfrm>
        </p:spPr>
        <p:txBody>
          <a:bodyPr>
            <a:normAutofit/>
          </a:bodyPr>
          <a:lstStyle/>
          <a:p>
            <a:pPr>
              <a:buNone/>
            </a:pPr>
            <a:r>
              <a:rPr lang="en-US" sz="2000" dirty="0">
                <a:solidFill>
                  <a:schemeClr val="tx1">
                    <a:lumMod val="75000"/>
                    <a:lumOff val="25000"/>
                  </a:schemeClr>
                </a:solidFill>
              </a:rPr>
              <a:t>“We must care and give to those in need whether they like us or not. </a:t>
            </a:r>
          </a:p>
          <a:p>
            <a:pPr>
              <a:buNone/>
            </a:pPr>
            <a:r>
              <a:rPr lang="en-US" sz="2000" dirty="0">
                <a:solidFill>
                  <a:schemeClr val="tx1">
                    <a:lumMod val="75000"/>
                    <a:lumOff val="25000"/>
                  </a:schemeClr>
                </a:solidFill>
              </a:rPr>
              <a:t>Ineffective discipline is when we fail to be fair...The focus of </a:t>
            </a:r>
          </a:p>
          <a:p>
            <a:pPr>
              <a:buNone/>
            </a:pPr>
            <a:r>
              <a:rPr lang="en-US" sz="2000" b="1" dirty="0">
                <a:solidFill>
                  <a:schemeClr val="accent2"/>
                </a:solidFill>
              </a:rPr>
              <a:t>discipline should be on creation of a corrective action plan </a:t>
            </a:r>
          </a:p>
          <a:p>
            <a:pPr>
              <a:buNone/>
            </a:pPr>
            <a:r>
              <a:rPr lang="en-US" sz="2000" b="1" dirty="0">
                <a:solidFill>
                  <a:schemeClr val="accent2"/>
                </a:solidFill>
              </a:rPr>
              <a:t>rather than punishment for punishment’s sake</a:t>
            </a:r>
            <a:r>
              <a:rPr lang="en-US" sz="2000" b="1" dirty="0"/>
              <a:t>. </a:t>
            </a:r>
            <a:r>
              <a:rPr lang="en-US" sz="2000" dirty="0"/>
              <a:t>The plan should </a:t>
            </a:r>
          </a:p>
          <a:p>
            <a:pPr>
              <a:buNone/>
            </a:pPr>
            <a:r>
              <a:rPr lang="en-US" sz="2000" dirty="0">
                <a:solidFill>
                  <a:schemeClr val="tx1">
                    <a:lumMod val="75000"/>
                    <a:lumOff val="25000"/>
                  </a:schemeClr>
                </a:solidFill>
              </a:rPr>
              <a:t>emphasize training and remediation along with more creative </a:t>
            </a:r>
          </a:p>
          <a:p>
            <a:pPr>
              <a:buNone/>
            </a:pPr>
            <a:r>
              <a:rPr lang="en-US" sz="2000" dirty="0">
                <a:solidFill>
                  <a:schemeClr val="tx1">
                    <a:lumMod val="75000"/>
                    <a:lumOff val="25000"/>
                  </a:schemeClr>
                </a:solidFill>
              </a:rPr>
              <a:t>interventions designed to correct deficits…” </a:t>
            </a:r>
          </a:p>
          <a:p>
            <a:pPr>
              <a:buNone/>
            </a:pPr>
            <a:endParaRPr lang="en-US" sz="2000" dirty="0"/>
          </a:p>
          <a:p>
            <a:pPr lvl="2">
              <a:buNone/>
            </a:pPr>
            <a:r>
              <a:rPr lang="en-US" sz="1600" i="1" dirty="0"/>
              <a:t>-- Sheriff Lee Baca, Los Angeles Sheriff’s Department Statement on “Education- Based Discipline” for Police Officers.</a:t>
            </a:r>
          </a:p>
          <a:p>
            <a:pPr>
              <a:buNone/>
            </a:pPr>
            <a:endParaRPr lang="en-US" sz="2000" dirty="0"/>
          </a:p>
          <a:p>
            <a:pPr>
              <a:buNone/>
            </a:pPr>
            <a:endParaRPr lang="en-US" sz="2000" dirty="0"/>
          </a:p>
        </p:txBody>
      </p:sp>
      <p:sp>
        <p:nvSpPr>
          <p:cNvPr id="8" name="Rectangle 7"/>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72</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0428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438400"/>
            <a:ext cx="8077200" cy="4096512"/>
          </a:xfrm>
        </p:spPr>
        <p:txBody>
          <a:bodyPr>
            <a:normAutofit/>
          </a:bodyPr>
          <a:lstStyle/>
          <a:p>
            <a:pPr>
              <a:buNone/>
            </a:pPr>
            <a:endParaRPr lang="en-US" sz="3200" dirty="0"/>
          </a:p>
          <a:p>
            <a:pPr algn="ctr">
              <a:buNone/>
            </a:pPr>
            <a:r>
              <a:rPr lang="en-US" dirty="0">
                <a:solidFill>
                  <a:schemeClr val="tx1">
                    <a:lumMod val="75000"/>
                    <a:lumOff val="25000"/>
                  </a:schemeClr>
                </a:solidFill>
              </a:rPr>
              <a:t>“We must not confuse order with justice.”</a:t>
            </a:r>
          </a:p>
          <a:p>
            <a:pPr>
              <a:buNone/>
            </a:pPr>
            <a:r>
              <a:rPr lang="en-US" sz="3200" dirty="0"/>
              <a:t>					</a:t>
            </a:r>
            <a:r>
              <a:rPr lang="en-US" sz="1800" dirty="0">
                <a:solidFill>
                  <a:schemeClr val="accent2"/>
                </a:solidFill>
              </a:rPr>
              <a:t>--</a:t>
            </a:r>
            <a:r>
              <a:rPr lang="en-US" sz="1800" i="1" dirty="0">
                <a:solidFill>
                  <a:schemeClr val="accent2"/>
                </a:solidFill>
              </a:rPr>
              <a:t>Martin Luther King, Jr.</a:t>
            </a:r>
          </a:p>
          <a:p>
            <a:pPr>
              <a:buNone/>
            </a:pPr>
            <a:r>
              <a:rPr lang="en-US" sz="1800" dirty="0">
                <a:solidFill>
                  <a:schemeClr val="accent2"/>
                </a:solidFill>
              </a:rPr>
              <a:t>					</a:t>
            </a:r>
            <a:r>
              <a:rPr lang="en-US" sz="1800" i="1" dirty="0">
                <a:solidFill>
                  <a:schemeClr val="accent2"/>
                </a:solidFill>
              </a:rPr>
              <a:t>Letter from Birmingham Jail </a:t>
            </a:r>
          </a:p>
          <a:p>
            <a:endParaRPr lang="en-US" sz="3200" dirty="0"/>
          </a:p>
        </p:txBody>
      </p:sp>
      <p:sp>
        <p:nvSpPr>
          <p:cNvPr id="5" name="Rectangle 4"/>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73</a:t>
            </a:fld>
            <a:endParaRPr lang="en-US" sz="1400" dirty="0">
              <a:solidFill>
                <a:schemeClr val="bg1"/>
              </a:solidFill>
              <a:latin typeface="Arial" pitchFamily="34" charset="0"/>
              <a:cs typeface="Arial" pitchFamily="34" charset="0"/>
            </a:endParaRPr>
          </a:p>
        </p:txBody>
      </p:sp>
      <p:sp>
        <p:nvSpPr>
          <p:cNvPr id="3" name="Rectangle 2"/>
          <p:cNvSpPr/>
          <p:nvPr/>
        </p:nvSpPr>
        <p:spPr>
          <a:xfrm>
            <a:off x="533400" y="1371600"/>
            <a:ext cx="8001000" cy="584775"/>
          </a:xfrm>
          <a:prstGeom prst="rect">
            <a:avLst/>
          </a:prstGeom>
        </p:spPr>
        <p:txBody>
          <a:bodyPr wrap="square">
            <a:spAutoFit/>
          </a:bodyPr>
          <a:lstStyle/>
          <a:p>
            <a:r>
              <a:rPr lang="en-US" sz="3200" b="1" dirty="0">
                <a:solidFill>
                  <a:schemeClr val="accent1">
                    <a:lumMod val="50000"/>
                  </a:schemeClr>
                </a:solidFill>
                <a:latin typeface="Arial" pitchFamily="34" charset="0"/>
                <a:cs typeface="Arial" pitchFamily="34" charset="0"/>
              </a:rPr>
              <a:t>Final Thoughts on Supportive Discipline</a:t>
            </a:r>
            <a:endParaRPr lang="en-US" sz="32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929102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gray">
          <a:xfrm>
            <a:off x="1066800" y="876181"/>
            <a:ext cx="7469708" cy="800219"/>
          </a:xfrm>
          <a:prstGeom prst="rect">
            <a:avLst/>
          </a:prstGeom>
          <a:noFill/>
          <a:ln w="9525">
            <a:noFill/>
            <a:miter lim="800000"/>
            <a:headEnd/>
            <a:tailEnd/>
          </a:ln>
        </p:spPr>
        <p:txBody>
          <a:bodyPr wrap="square" lIns="0">
            <a:prstTxWarp prst="textNoShape">
              <a:avLst/>
            </a:prstTxWarp>
            <a:spAutoFit/>
          </a:bodyPr>
          <a:lstStyle/>
          <a:p>
            <a:pPr algn="ctr" eaLnBrk="0" hangingPunct="0"/>
            <a:r>
              <a:rPr lang="en-US" sz="4600" b="1" dirty="0">
                <a:latin typeface="Arial Black" pitchFamily="34" charset="0"/>
              </a:rPr>
              <a:t>Questions?</a:t>
            </a:r>
            <a:endParaRPr lang="de-DE" sz="4600" b="1" dirty="0">
              <a:latin typeface="Arial Black" pitchFamily="34" charset="0"/>
            </a:endParaRPr>
          </a:p>
        </p:txBody>
      </p:sp>
      <p:sp>
        <p:nvSpPr>
          <p:cNvPr id="8" name="WordArt 6"/>
          <p:cNvSpPr>
            <a:spLocks noChangeArrowheads="1" noChangeShapeType="1" noTextEdit="1"/>
          </p:cNvSpPr>
          <p:nvPr/>
        </p:nvSpPr>
        <p:spPr bwMode="auto">
          <a:xfrm>
            <a:off x="777875" y="2855913"/>
            <a:ext cx="1004888" cy="1647825"/>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D3D3D3"/>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2" name="Rectangle 1"/>
          <p:cNvSpPr/>
          <p:nvPr/>
        </p:nvSpPr>
        <p:spPr>
          <a:xfrm>
            <a:off x="533400" y="1828800"/>
            <a:ext cx="8253413"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WordArt 5"/>
          <p:cNvSpPr>
            <a:spLocks noChangeArrowheads="1" noChangeShapeType="1" noTextEdit="1"/>
          </p:cNvSpPr>
          <p:nvPr/>
        </p:nvSpPr>
        <p:spPr bwMode="auto">
          <a:xfrm>
            <a:off x="1538288" y="1919288"/>
            <a:ext cx="1322387" cy="2166937"/>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rgbClr val="FFFFFF"/>
                    </a:gs>
                    <a:gs pos="100000">
                      <a:srgbClr val="A0A0A0"/>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11" name="WordArt 7"/>
          <p:cNvSpPr>
            <a:spLocks noChangeArrowheads="1" noChangeShapeType="1" noTextEdit="1"/>
          </p:cNvSpPr>
          <p:nvPr/>
        </p:nvSpPr>
        <p:spPr bwMode="auto">
          <a:xfrm>
            <a:off x="2200275" y="2817813"/>
            <a:ext cx="1546225" cy="2535237"/>
          </a:xfrm>
          <a:prstGeom prst="rect">
            <a:avLst/>
          </a:prstGeom>
        </p:spPr>
        <p:txBody>
          <a:bodyPr wrap="none" fromWordArt="1">
            <a:prstTxWarp prst="textPlain">
              <a:avLst>
                <a:gd name="adj" fmla="val 50000"/>
              </a:avLst>
            </a:prstTxWarp>
          </a:bodyPr>
          <a:lstStyle/>
          <a:p>
            <a:pPr algn="ctr"/>
            <a:r>
              <a:rPr lang="en-US" sz="3600" kern="10" dirty="0">
                <a:ln w="19050">
                  <a:solidFill>
                    <a:srgbClr val="D3D3D3"/>
                  </a:solidFill>
                  <a:round/>
                  <a:headEnd/>
                  <a:tailEnd/>
                </a:ln>
                <a:gradFill rotWithShape="1">
                  <a:gsLst>
                    <a:gs pos="0">
                      <a:schemeClr val="bg1"/>
                    </a:gs>
                    <a:gs pos="100000">
                      <a:srgbClr val="808080"/>
                    </a:gs>
                  </a:gsLst>
                  <a:lin ang="5400000" scaled="1"/>
                </a:gradFill>
                <a:effectLst>
                  <a:outerShdw blurRad="63500" dist="63500" dir="2212194" algn="ctr" rotWithShape="0">
                    <a:schemeClr val="tx1">
                      <a:alpha val="50000"/>
                    </a:schemeClr>
                  </a:outerShdw>
                </a:effectLst>
                <a:latin typeface="Arial Black"/>
                <a:ea typeface="Arial Black"/>
                <a:cs typeface="Arial Black"/>
              </a:rPr>
              <a:t>?</a:t>
            </a:r>
          </a:p>
        </p:txBody>
      </p:sp>
      <p:sp>
        <p:nvSpPr>
          <p:cNvPr id="12" name="Rectangle 3"/>
          <p:cNvSpPr>
            <a:spLocks/>
          </p:cNvSpPr>
          <p:nvPr/>
        </p:nvSpPr>
        <p:spPr bwMode="auto">
          <a:xfrm>
            <a:off x="4216400" y="5257800"/>
            <a:ext cx="3937000" cy="457200"/>
          </a:xfrm>
          <a:prstGeom prst="rect">
            <a:avLst/>
          </a:prstGeom>
          <a:noFill/>
          <a:ln w="12700">
            <a:noFill/>
            <a:miter lim="800000"/>
            <a:headEnd/>
            <a:tailEnd/>
          </a:ln>
        </p:spPr>
        <p:txBody>
          <a:bodyPr lIns="0" tIns="0" rIns="40639" bIns="0"/>
          <a:lstStyle/>
          <a:p>
            <a:pPr marL="39688"/>
            <a:r>
              <a:rPr lang="en-US" sz="1100" dirty="0">
                <a:solidFill>
                  <a:schemeClr val="tx1"/>
                </a:solidFill>
                <a:latin typeface="Arial Bold" charset="0"/>
                <a:cs typeface="Arial Bold" charset="0"/>
                <a:sym typeface="Arial Bold" charset="0"/>
              </a:rPr>
              <a:t>If you have a question for the presenters, please type it in the Q&amp;A Pod or email </a:t>
            </a:r>
            <a:r>
              <a:rPr lang="en-US" sz="1100" u="sng" dirty="0">
                <a:solidFill>
                  <a:srgbClr val="009999"/>
                </a:solidFill>
                <a:latin typeface="Arial Bold" charset="0"/>
                <a:cs typeface="Arial Bold" charset="0"/>
                <a:sym typeface="Arial Bold" charset="0"/>
                <a:hlinkClick r:id="rId2"/>
              </a:rPr>
              <a:t>ncssle@air.org</a:t>
            </a:r>
            <a:r>
              <a:rPr lang="en-US" sz="1100" dirty="0">
                <a:solidFill>
                  <a:schemeClr val="tx1"/>
                </a:solidFill>
                <a:latin typeface="Arial Bold" charset="0"/>
                <a:cs typeface="Arial Bold" charset="0"/>
                <a:sym typeface="Arial Bold" charset="0"/>
              </a:rPr>
              <a:t> during the Webinar.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486" y="1995794"/>
            <a:ext cx="2728913" cy="3152469"/>
          </a:xfrm>
          <a:prstGeom prst="rect">
            <a:avLst/>
          </a:prstGeom>
          <a:ln>
            <a:solidFill>
              <a:schemeClr val="accent1"/>
            </a:solidFill>
          </a:ln>
        </p:spPr>
      </p:pic>
      <p:sp>
        <p:nvSpPr>
          <p:cNvPr id="15" name="Slide Number Placeholder 28"/>
          <p:cNvSpPr>
            <a:spLocks noGrp="1"/>
          </p:cNvSpPr>
          <p:nvPr>
            <p:ph type="sldNum" sz="quarter" idx="4294967295"/>
          </p:nvPr>
        </p:nvSpPr>
        <p:spPr>
          <a:xfrm>
            <a:off x="8320088" y="1136"/>
            <a:ext cx="519112" cy="365760"/>
          </a:xfrm>
          <a:prstGeom prst="rect">
            <a:avLst/>
          </a:prstGeom>
        </p:spPr>
        <p:txBody>
          <a:bodyPr/>
          <a:lstStyle>
            <a:lvl1pPr algn="r">
              <a:defRPr sz="1800">
                <a:solidFill>
                  <a:schemeClr val="bg1"/>
                </a:solidFill>
              </a:defRPr>
            </a:lvl1pPr>
          </a:lstStyle>
          <a:p>
            <a:fld id="{5BFDA9EE-8D48-4C7A-9C2A-8D9412115BCC}" type="slidenum">
              <a:rPr lang="en-US" sz="1400" smtClean="0">
                <a:latin typeface="Arial" pitchFamily="34" charset="0"/>
                <a:cs typeface="Arial" pitchFamily="34" charset="0"/>
              </a:rPr>
              <a:pPr/>
              <a:t>74</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26671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lstStyle/>
          <a:p>
            <a:r>
              <a:rPr lang="en-US" dirty="0"/>
              <a:t>Reminders</a:t>
            </a:r>
          </a:p>
        </p:txBody>
      </p:sp>
      <p:sp>
        <p:nvSpPr>
          <p:cNvPr id="3" name="Content Placeholder 2"/>
          <p:cNvSpPr>
            <a:spLocks noGrp="1"/>
          </p:cNvSpPr>
          <p:nvPr>
            <p:ph idx="1"/>
          </p:nvPr>
        </p:nvSpPr>
        <p:spPr>
          <a:xfrm>
            <a:off x="457200" y="2362200"/>
            <a:ext cx="8229600" cy="4172712"/>
          </a:xfrm>
        </p:spPr>
        <p:txBody>
          <a:bodyPr>
            <a:normAutofit/>
          </a:bodyPr>
          <a:lstStyle/>
          <a:p>
            <a:r>
              <a:rPr lang="en-US" sz="2400" b="1" i="1" dirty="0">
                <a:solidFill>
                  <a:schemeClr val="tx1">
                    <a:lumMod val="75000"/>
                    <a:lumOff val="25000"/>
                  </a:schemeClr>
                </a:solidFill>
              </a:rPr>
              <a:t>We need your help! </a:t>
            </a:r>
            <a:br>
              <a:rPr lang="en-US" sz="2400" dirty="0">
                <a:solidFill>
                  <a:schemeClr val="tx1">
                    <a:lumMod val="75000"/>
                    <a:lumOff val="25000"/>
                  </a:schemeClr>
                </a:solidFill>
              </a:rPr>
            </a:br>
            <a:r>
              <a:rPr lang="en-US" sz="2400" dirty="0">
                <a:solidFill>
                  <a:schemeClr val="tx1">
                    <a:lumMod val="75000"/>
                    <a:lumOff val="25000"/>
                  </a:schemeClr>
                </a:solidFill>
              </a:rPr>
              <a:t>Please complete the brief feedback form which has just opened up in another window on your computer.</a:t>
            </a:r>
          </a:p>
          <a:p>
            <a:pPr marL="109728" indent="0">
              <a:buNone/>
            </a:pPr>
            <a:endParaRPr lang="en-US" sz="1200" dirty="0">
              <a:solidFill>
                <a:schemeClr val="tx1">
                  <a:lumMod val="75000"/>
                  <a:lumOff val="25000"/>
                </a:schemeClr>
              </a:solidFill>
            </a:endParaRPr>
          </a:p>
          <a:p>
            <a:r>
              <a:rPr lang="en-US" sz="2400" dirty="0">
                <a:solidFill>
                  <a:schemeClr val="tx1">
                    <a:lumMod val="75000"/>
                    <a:lumOff val="25000"/>
                  </a:schemeClr>
                </a:solidFill>
              </a:rPr>
              <a:t>Next SSD Webinars</a:t>
            </a:r>
          </a:p>
          <a:p>
            <a:pPr lvl="1"/>
            <a:r>
              <a:rPr lang="en-US" sz="2400" dirty="0"/>
              <a:t>Youth courts in schools as alternatives to traditional school discipline </a:t>
            </a:r>
          </a:p>
          <a:p>
            <a:pPr lvl="1"/>
            <a:r>
              <a:rPr lang="en-US" sz="2400" dirty="0"/>
              <a:t>Trauma-informed care</a:t>
            </a:r>
          </a:p>
          <a:p>
            <a:pPr lvl="1"/>
            <a:endParaRPr lang="en-US" sz="2400" dirty="0"/>
          </a:p>
        </p:txBody>
      </p:sp>
    </p:spTree>
    <p:extLst>
      <p:ext uri="{BB962C8B-B14F-4D97-AF65-F5344CB8AC3E}">
        <p14:creationId xmlns:p14="http://schemas.microsoft.com/office/powerpoint/2010/main" val="2154069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lstStyle/>
          <a:p>
            <a:r>
              <a:rPr lang="en-US" dirty="0"/>
              <a:t>Citations</a:t>
            </a:r>
          </a:p>
        </p:txBody>
      </p:sp>
      <p:sp>
        <p:nvSpPr>
          <p:cNvPr id="3" name="Content Placeholder 2"/>
          <p:cNvSpPr>
            <a:spLocks noGrp="1"/>
          </p:cNvSpPr>
          <p:nvPr>
            <p:ph idx="1"/>
          </p:nvPr>
        </p:nvSpPr>
        <p:spPr>
          <a:xfrm>
            <a:off x="457200" y="2286000"/>
            <a:ext cx="8229600" cy="4248912"/>
          </a:xfrm>
        </p:spPr>
        <p:txBody>
          <a:bodyPr>
            <a:normAutofit lnSpcReduction="10000"/>
          </a:bodyPr>
          <a:lstStyle/>
          <a:p>
            <a:pPr marL="624078" indent="-514350">
              <a:buFont typeface="+mj-lt"/>
              <a:buAutoNum type="arabicPeriod"/>
            </a:pPr>
            <a:r>
              <a:rPr lang="en-US" sz="1400" dirty="0"/>
              <a:t>National Association of School Resource Officers. (2013). To Protect and Educate: The School Resource Officer and the Prevention of Violence in Schools. Retrieved from: </a:t>
            </a:r>
            <a:r>
              <a:rPr lang="en-US" sz="1400" u="sng" dirty="0">
                <a:hlinkClick r:id="rId2"/>
              </a:rPr>
              <a:t>http://www.nasro.org/sites/default/files/pdf_files/NASRO_Protect_and_Educate.pdf</a:t>
            </a:r>
            <a:endParaRPr lang="en-US" sz="1400" u="sng" dirty="0"/>
          </a:p>
          <a:p>
            <a:pPr marL="624078" indent="-514350">
              <a:buFont typeface="+mj-lt"/>
              <a:buAutoNum type="arabicPeriod"/>
            </a:pPr>
            <a:endParaRPr lang="en-US" sz="1400" u="sng" dirty="0"/>
          </a:p>
          <a:p>
            <a:pPr marL="624078" indent="-514350">
              <a:buFont typeface="+mj-lt"/>
              <a:buAutoNum type="arabicPeriod"/>
            </a:pPr>
            <a:r>
              <a:rPr lang="en-US" sz="1400" dirty="0"/>
              <a:t>Kochel, Tammy Rinehart; Laszlo, Anna T.; and Nickles, Laura B. SRO Performance Evaluation: A Guide To Getting Results. Washington, DC: U.S. Department of Justice, Office of Community Oriented Policing Services, 2005. Retrieved from:  </a:t>
            </a:r>
            <a:r>
              <a:rPr lang="en-US" sz="1400" u="sng" dirty="0">
                <a:hlinkClick r:id="rId3"/>
              </a:rPr>
              <a:t>http://ric-zai-inc.com/Publications/cops-w0701-pub.pdf</a:t>
            </a:r>
            <a:endParaRPr lang="en-US" sz="1400" dirty="0"/>
          </a:p>
          <a:p>
            <a:pPr marL="624078" indent="-514350">
              <a:buFont typeface="+mj-lt"/>
              <a:buAutoNum type="arabicPeriod"/>
            </a:pPr>
            <a:endParaRPr lang="en-US" sz="1400" b="1" i="1" dirty="0">
              <a:solidFill>
                <a:srgbClr val="FF0000"/>
              </a:solidFill>
            </a:endParaRPr>
          </a:p>
          <a:p>
            <a:pPr marL="624078" indent="-514350">
              <a:buFont typeface="+mj-lt"/>
              <a:buAutoNum type="arabicPeriod"/>
            </a:pPr>
            <a:r>
              <a:rPr lang="en-US" sz="1400" dirty="0"/>
              <a:t>National Association of School Resource Officers. (2013, April). Trainings. Retrieved from: </a:t>
            </a:r>
            <a:r>
              <a:rPr lang="en-US" sz="1400" u="sng" dirty="0">
                <a:hlinkClick r:id="rId4"/>
              </a:rPr>
              <a:t>http://www.nasro.org/class-training</a:t>
            </a:r>
            <a:endParaRPr lang="en-US" sz="1400" dirty="0"/>
          </a:p>
          <a:p>
            <a:pPr marL="624078" indent="-514350">
              <a:buFont typeface="+mj-lt"/>
              <a:buAutoNum type="arabicPeriod"/>
            </a:pPr>
            <a:endParaRPr lang="en-US" sz="1400" b="1" i="1" dirty="0">
              <a:solidFill>
                <a:srgbClr val="FF0000"/>
              </a:solidFill>
            </a:endParaRPr>
          </a:p>
          <a:p>
            <a:pPr marL="624078" indent="-514350">
              <a:buFont typeface="+mj-lt"/>
              <a:buAutoNum type="arabicPeriod"/>
            </a:pPr>
            <a:r>
              <a:rPr lang="en-US" sz="1400" dirty="0"/>
              <a:t>International Association of Chiefs of Police. (2011). Juvenile Justice Training Needs Assessment: A Survey of Law Enforcement. Retrieved from: </a:t>
            </a:r>
            <a:r>
              <a:rPr lang="en-US" sz="1400" u="sng" dirty="0">
                <a:hlinkClick r:id="rId5"/>
              </a:rPr>
              <a:t>http://www.theiacp.org/LinkClick.aspx?fileticket=Vy2Y7Xk815U</a:t>
            </a:r>
            <a:r>
              <a:rPr lang="en-US" sz="1400" dirty="0"/>
              <a:t>=</a:t>
            </a:r>
          </a:p>
          <a:p>
            <a:pPr marL="624078" indent="-514350">
              <a:buFont typeface="+mj-lt"/>
              <a:buAutoNum type="arabicPeriod"/>
            </a:pPr>
            <a:endParaRPr lang="en-US" sz="1400" b="1" i="1" dirty="0">
              <a:solidFill>
                <a:srgbClr val="FF0000"/>
              </a:solidFill>
            </a:endParaRPr>
          </a:p>
          <a:p>
            <a:pPr marL="624078" indent="-514350">
              <a:buFont typeface="+mj-lt"/>
              <a:buAutoNum type="arabicPeriod"/>
            </a:pPr>
            <a:r>
              <a:rPr lang="en-US" sz="1400" dirty="0"/>
              <a:t>Strategies for Youth.  (2013, February). If Not Now, When?: A Survey of Juvenile Justice Training in America’s Police Academies.  Retrieved from: </a:t>
            </a:r>
            <a:r>
              <a:rPr lang="en-US" sz="1400" u="sng" dirty="0">
                <a:hlinkClick r:id="rId6"/>
              </a:rPr>
              <a:t>http://strategiesforyouth.org/sfysite/wp-content/uploads/2013/03/SFYReport_02-2013_rev.pdf</a:t>
            </a:r>
            <a:endParaRPr lang="en-US" sz="1400" dirty="0"/>
          </a:p>
          <a:p>
            <a:pPr marL="624078" indent="-514350">
              <a:buFont typeface="+mj-lt"/>
              <a:buAutoNum type="arabicPeriod"/>
            </a:pPr>
            <a:endParaRPr lang="en-US" sz="1400" b="1" i="1" dirty="0">
              <a:solidFill>
                <a:srgbClr val="FF0000"/>
              </a:solidFill>
            </a:endParaRPr>
          </a:p>
          <a:p>
            <a:pPr marL="109728" indent="0">
              <a:buNone/>
            </a:pPr>
            <a:endParaRPr lang="en-US" sz="1400" dirty="0">
              <a:solidFill>
                <a:srgbClr val="FF0000"/>
              </a:solidFill>
            </a:endParaRPr>
          </a:p>
          <a:p>
            <a:endParaRPr lang="en-US" sz="1400" dirty="0"/>
          </a:p>
        </p:txBody>
      </p:sp>
    </p:spTree>
    <p:extLst>
      <p:ext uri="{BB962C8B-B14F-4D97-AF65-F5344CB8AC3E}">
        <p14:creationId xmlns:p14="http://schemas.microsoft.com/office/powerpoint/2010/main" val="106131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lstStyle/>
          <a:p>
            <a:r>
              <a:rPr lang="en-US" b="1" cap="none" dirty="0"/>
              <a:t>Agenda</a:t>
            </a:r>
          </a:p>
        </p:txBody>
      </p:sp>
      <p:sp>
        <p:nvSpPr>
          <p:cNvPr id="5" name="Rectangle 4"/>
          <p:cNvSpPr>
            <a:spLocks noChangeArrowheads="1"/>
          </p:cNvSpPr>
          <p:nvPr/>
        </p:nvSpPr>
        <p:spPr bwMode="gray">
          <a:xfrm>
            <a:off x="1022955" y="2438422"/>
            <a:ext cx="7591273" cy="763944"/>
          </a:xfrm>
          <a:prstGeom prst="rect">
            <a:avLst/>
          </a:prstGeom>
          <a:solidFill>
            <a:schemeClr val="tx2">
              <a:lumMod val="75000"/>
            </a:schemeClr>
          </a:solidFill>
          <a:ln w="12700">
            <a:solidFill>
              <a:srgbClr val="C0C0C0"/>
            </a:solidFill>
            <a:miter lim="800000"/>
            <a:headEnd/>
            <a:tailEnd/>
          </a:ln>
        </p:spPr>
        <p:txBody>
          <a:bodyPr lIns="252000" tIns="72000" rIns="72000" bIns="72000" anchor="ctr"/>
          <a:lstStyle/>
          <a:p>
            <a:pPr>
              <a:spcBef>
                <a:spcPct val="25000"/>
              </a:spcBef>
            </a:pPr>
            <a:r>
              <a:rPr lang="en-US" sz="1600" b="1" noProof="1">
                <a:solidFill>
                  <a:schemeClr val="bg1"/>
                </a:solidFill>
                <a:latin typeface="Arial" pitchFamily="34" charset="0"/>
                <a:cs typeface="Arial" pitchFamily="34" charset="0"/>
              </a:rPr>
              <a:t>Rochester, NY: A Local Examplar of SRO-School Community Collaboration</a:t>
            </a:r>
            <a:br>
              <a:rPr lang="en-US" sz="1400" noProof="1">
                <a:solidFill>
                  <a:schemeClr val="bg1"/>
                </a:solidFill>
                <a:latin typeface="Arial" pitchFamily="34" charset="0"/>
                <a:cs typeface="Arial" pitchFamily="34" charset="0"/>
              </a:rPr>
            </a:br>
            <a:r>
              <a:rPr lang="en-US" sz="1400" noProof="1">
                <a:solidFill>
                  <a:schemeClr val="bg1"/>
                </a:solidFill>
                <a:latin typeface="Arial" pitchFamily="34" charset="0"/>
                <a:cs typeface="Arial" pitchFamily="34" charset="0"/>
              </a:rPr>
              <a:t>Moses E. Robinson, School Resource Officer, Rochester Police Department.</a:t>
            </a:r>
            <a:br>
              <a:rPr lang="en-US" sz="1400" noProof="1">
                <a:solidFill>
                  <a:schemeClr val="bg1"/>
                </a:solidFill>
                <a:latin typeface="Arial" pitchFamily="34" charset="0"/>
                <a:cs typeface="Arial" pitchFamily="34" charset="0"/>
              </a:rPr>
            </a:br>
            <a:r>
              <a:rPr lang="en-US" sz="1400" noProof="1">
                <a:solidFill>
                  <a:schemeClr val="bg1"/>
                </a:solidFill>
                <a:latin typeface="Arial" pitchFamily="34" charset="0"/>
                <a:cs typeface="Arial" pitchFamily="34" charset="0"/>
              </a:rPr>
              <a:t>Alecia Zipp-Mclaughlin, Program Administrator, East School, Rochester New York.  </a:t>
            </a:r>
            <a:endParaRPr lang="en-US" sz="1400" dirty="0">
              <a:solidFill>
                <a:schemeClr val="bg1"/>
              </a:solidFill>
              <a:latin typeface="Arial" pitchFamily="34" charset="0"/>
              <a:cs typeface="Arial" pitchFamily="34" charset="0"/>
            </a:endParaRPr>
          </a:p>
        </p:txBody>
      </p:sp>
      <p:sp>
        <p:nvSpPr>
          <p:cNvPr id="6" name="Rectangle 6"/>
          <p:cNvSpPr>
            <a:spLocks noChangeArrowheads="1"/>
          </p:cNvSpPr>
          <p:nvPr/>
        </p:nvSpPr>
        <p:spPr bwMode="gray">
          <a:xfrm>
            <a:off x="1022956" y="3263917"/>
            <a:ext cx="7620000" cy="779459"/>
          </a:xfrm>
          <a:prstGeom prst="rect">
            <a:avLst/>
          </a:prstGeom>
          <a:solidFill>
            <a:schemeClr val="accent2">
              <a:lumMod val="75000"/>
            </a:schemeClr>
          </a:solidFill>
          <a:ln w="12700">
            <a:solidFill>
              <a:srgbClr val="C0C0C0"/>
            </a:solidFill>
            <a:miter lim="800000"/>
            <a:headEnd/>
            <a:tailEnd/>
          </a:ln>
        </p:spPr>
        <p:txBody>
          <a:bodyPr lIns="252000" tIns="72000" rIns="72000" bIns="72000" anchor="ctr"/>
          <a:lstStyle/>
          <a:p>
            <a:pPr>
              <a:defRPr/>
            </a:pPr>
            <a:r>
              <a:rPr lang="en-US" sz="1600" b="1" noProof="1">
                <a:solidFill>
                  <a:srgbClr val="FFFFFF"/>
                </a:solidFill>
                <a:latin typeface="Arial"/>
                <a:cs typeface="Arial"/>
              </a:rPr>
              <a:t>An Overview of the Evolving Roles of SROs, the NASRO Model, and MOUs</a:t>
            </a:r>
            <a:br>
              <a:rPr lang="en-US" sz="2800" noProof="1">
                <a:solidFill>
                  <a:srgbClr val="FFFFFF"/>
                </a:solidFill>
                <a:latin typeface="Arial"/>
                <a:cs typeface="Arial"/>
              </a:rPr>
            </a:br>
            <a:r>
              <a:rPr lang="en-US" sz="1400" noProof="1">
                <a:solidFill>
                  <a:schemeClr val="bg1"/>
                </a:solidFill>
                <a:latin typeface="Arial" pitchFamily="34" charset="0"/>
                <a:cs typeface="Arial" pitchFamily="34" charset="0"/>
              </a:rPr>
              <a:t>Mo Canady, Executive Director, National Association of School Resource Officers (NASRO).</a:t>
            </a:r>
            <a:endParaRPr lang="en-US" sz="2000" dirty="0">
              <a:solidFill>
                <a:schemeClr val="bg1"/>
              </a:solidFill>
              <a:latin typeface="Arial" pitchFamily="34" charset="0"/>
              <a:cs typeface="Arial" pitchFamily="34" charset="0"/>
            </a:endParaRPr>
          </a:p>
        </p:txBody>
      </p:sp>
      <p:sp>
        <p:nvSpPr>
          <p:cNvPr id="7" name="Rectangle 11"/>
          <p:cNvSpPr>
            <a:spLocks noChangeArrowheads="1"/>
          </p:cNvSpPr>
          <p:nvPr/>
        </p:nvSpPr>
        <p:spPr bwMode="gray">
          <a:xfrm>
            <a:off x="489554" y="3263934"/>
            <a:ext cx="467981" cy="773620"/>
          </a:xfrm>
          <a:prstGeom prst="rect">
            <a:avLst/>
          </a:prstGeom>
          <a:solidFill>
            <a:schemeClr val="accent2">
              <a:lumMod val="75000"/>
            </a:schemeClr>
          </a:solidFill>
          <a:ln w="12700">
            <a:solidFill>
              <a:srgbClr val="C0C0C0"/>
            </a:solidFill>
            <a:miter lim="800000"/>
            <a:headEnd/>
            <a:tailEnd/>
          </a:ln>
        </p:spPr>
        <p:txBody>
          <a:bodyPr lIns="0" tIns="0" rIns="0" bIns="0" anchor="ctr"/>
          <a:lstStyle/>
          <a:p>
            <a:pPr algn="ctr" defTabSz="801688" eaLnBrk="0" hangingPunct="0"/>
            <a:r>
              <a:rPr lang="en-US" sz="2400" b="1" noProof="1">
                <a:solidFill>
                  <a:srgbClr val="FFFFFF"/>
                </a:solidFill>
                <a:latin typeface="Arial" pitchFamily="34" charset="0"/>
                <a:cs typeface="Arial" pitchFamily="34" charset="0"/>
              </a:rPr>
              <a:t>2</a:t>
            </a:r>
          </a:p>
        </p:txBody>
      </p:sp>
      <p:sp>
        <p:nvSpPr>
          <p:cNvPr id="8" name="Rectangle 11"/>
          <p:cNvSpPr>
            <a:spLocks noChangeArrowheads="1"/>
          </p:cNvSpPr>
          <p:nvPr/>
        </p:nvSpPr>
        <p:spPr bwMode="gray">
          <a:xfrm>
            <a:off x="483203" y="4103180"/>
            <a:ext cx="467981" cy="773620"/>
          </a:xfrm>
          <a:prstGeom prst="rect">
            <a:avLst/>
          </a:prstGeom>
          <a:solidFill>
            <a:schemeClr val="accent2">
              <a:lumMod val="60000"/>
              <a:lumOff val="40000"/>
            </a:schemeClr>
          </a:solidFill>
          <a:ln w="12700">
            <a:solidFill>
              <a:srgbClr val="C0C0C0"/>
            </a:solidFill>
            <a:miter lim="800000"/>
            <a:headEnd/>
            <a:tailEnd/>
          </a:ln>
        </p:spPr>
        <p:txBody>
          <a:bodyPr lIns="0" tIns="0" rIns="0" bIns="0" anchor="ctr"/>
          <a:lstStyle/>
          <a:p>
            <a:pPr algn="ctr" defTabSz="801688" eaLnBrk="0" hangingPunct="0"/>
            <a:r>
              <a:rPr lang="en-US" sz="2400" b="1" noProof="1">
                <a:solidFill>
                  <a:schemeClr val="bg1"/>
                </a:solidFill>
                <a:latin typeface="Arial" pitchFamily="34" charset="0"/>
                <a:cs typeface="Arial" pitchFamily="34" charset="0"/>
              </a:rPr>
              <a:t>3</a:t>
            </a:r>
          </a:p>
        </p:txBody>
      </p:sp>
      <p:sp>
        <p:nvSpPr>
          <p:cNvPr id="9" name="Rectangle 6"/>
          <p:cNvSpPr>
            <a:spLocks noChangeArrowheads="1"/>
          </p:cNvSpPr>
          <p:nvPr/>
        </p:nvSpPr>
        <p:spPr bwMode="gray">
          <a:xfrm>
            <a:off x="1022954" y="4105146"/>
            <a:ext cx="7620000" cy="752477"/>
          </a:xfrm>
          <a:prstGeom prst="rect">
            <a:avLst/>
          </a:prstGeom>
          <a:solidFill>
            <a:schemeClr val="accent2">
              <a:lumMod val="60000"/>
              <a:lumOff val="40000"/>
            </a:schemeClr>
          </a:solidFill>
          <a:ln w="12700">
            <a:solidFill>
              <a:srgbClr val="C0C0C0"/>
            </a:solidFill>
            <a:miter lim="800000"/>
            <a:headEnd/>
            <a:tailEnd/>
          </a:ln>
        </p:spPr>
        <p:txBody>
          <a:bodyPr lIns="252000" tIns="72000" rIns="72000" bIns="72000" anchor="ctr"/>
          <a:lstStyle/>
          <a:p>
            <a:pPr>
              <a:spcBef>
                <a:spcPct val="25000"/>
              </a:spcBef>
            </a:pPr>
            <a:r>
              <a:rPr lang="en-US" sz="1600" b="1" noProof="1">
                <a:solidFill>
                  <a:srgbClr val="FFFFFF"/>
                </a:solidFill>
                <a:latin typeface="Arial"/>
                <a:cs typeface="Arial"/>
              </a:rPr>
              <a:t>Policing the Teen Brain in Public Schools: Key Factors to Consider</a:t>
            </a:r>
            <a:br>
              <a:rPr lang="en-US" sz="2400" noProof="1">
                <a:solidFill>
                  <a:srgbClr val="FFFFFF"/>
                </a:solidFill>
                <a:latin typeface="Arial"/>
                <a:cs typeface="Arial"/>
              </a:rPr>
            </a:br>
            <a:r>
              <a:rPr lang="en-US" sz="1400" noProof="1">
                <a:solidFill>
                  <a:schemeClr val="bg1"/>
                </a:solidFill>
                <a:latin typeface="Arial" pitchFamily="34" charset="0"/>
                <a:cs typeface="Arial" pitchFamily="34" charset="0"/>
              </a:rPr>
              <a:t>Lisa H. Thurau, J.D., Founder, Strategies for Youth</a:t>
            </a:r>
            <a:endParaRPr lang="en-US" sz="2000" dirty="0">
              <a:solidFill>
                <a:schemeClr val="bg1"/>
              </a:solidFill>
              <a:latin typeface="Arial" pitchFamily="34" charset="0"/>
              <a:cs typeface="Arial" pitchFamily="34" charset="0"/>
            </a:endParaRPr>
          </a:p>
        </p:txBody>
      </p:sp>
      <p:sp>
        <p:nvSpPr>
          <p:cNvPr id="10" name="Rectangle 11"/>
          <p:cNvSpPr>
            <a:spLocks noChangeArrowheads="1"/>
          </p:cNvSpPr>
          <p:nvPr/>
        </p:nvSpPr>
        <p:spPr bwMode="gray">
          <a:xfrm>
            <a:off x="489553" y="2438400"/>
            <a:ext cx="467981" cy="773620"/>
          </a:xfrm>
          <a:prstGeom prst="rect">
            <a:avLst/>
          </a:prstGeom>
          <a:solidFill>
            <a:schemeClr val="tx2">
              <a:lumMod val="75000"/>
            </a:schemeClr>
          </a:solidFill>
          <a:ln w="12700">
            <a:solidFill>
              <a:srgbClr val="C0C0C0"/>
            </a:solidFill>
            <a:miter lim="800000"/>
            <a:headEnd/>
            <a:tailEnd/>
          </a:ln>
        </p:spPr>
        <p:txBody>
          <a:bodyPr lIns="0" tIns="0" rIns="0" bIns="0" anchor="ctr"/>
          <a:lstStyle/>
          <a:p>
            <a:pPr algn="ctr" defTabSz="801688" eaLnBrk="0" hangingPunct="0"/>
            <a:r>
              <a:rPr lang="en-US" sz="2400" b="1" noProof="1">
                <a:solidFill>
                  <a:srgbClr val="FFFFFF"/>
                </a:solidFill>
                <a:latin typeface="Arial" pitchFamily="34" charset="0"/>
                <a:cs typeface="Arial" pitchFamily="34" charset="0"/>
              </a:rPr>
              <a:t>1</a:t>
            </a:r>
          </a:p>
        </p:txBody>
      </p:sp>
      <p:sp>
        <p:nvSpPr>
          <p:cNvPr id="15" name="Slide Number Placeholder 28"/>
          <p:cNvSpPr txBox="1">
            <a:spLocks/>
          </p:cNvSpPr>
          <p:nvPr/>
        </p:nvSpPr>
        <p:spPr>
          <a:xfrm>
            <a:off x="8320088" y="1136"/>
            <a:ext cx="519112" cy="365760"/>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FDA9EE-8D48-4C7A-9C2A-8D9412115BCC}" type="slidenum">
              <a:rPr lang="en-US" sz="1400" smtClean="0">
                <a:latin typeface="Arial" pitchFamily="34" charset="0"/>
                <a:cs typeface="Arial" pitchFamily="34" charset="0"/>
              </a:rPr>
              <a:pPr/>
              <a:t>8</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344063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noProof="1">
                <a:effectLst>
                  <a:outerShdw blurRad="38100" dist="38100" dir="2700000" algn="tl">
                    <a:srgbClr val="000000">
                      <a:alpha val="43137"/>
                    </a:srgbClr>
                  </a:outerShdw>
                </a:effectLst>
              </a:rPr>
              <a:t>A Local Examplar of SRO-School Community Collaboration</a:t>
            </a:r>
            <a:br>
              <a:rPr lang="en-US" sz="4000" noProof="1"/>
            </a:br>
            <a:endParaRPr lang="en-US" dirty="0"/>
          </a:p>
        </p:txBody>
      </p:sp>
      <p:sp>
        <p:nvSpPr>
          <p:cNvPr id="4" name="Rectangle 3"/>
          <p:cNvSpPr/>
          <p:nvPr/>
        </p:nvSpPr>
        <p:spPr>
          <a:xfrm>
            <a:off x="457200" y="4114800"/>
            <a:ext cx="8652588" cy="2523768"/>
          </a:xfrm>
          <a:prstGeom prst="rect">
            <a:avLst/>
          </a:prstGeom>
          <a:noFill/>
        </p:spPr>
        <p:txBody>
          <a:bodyPr wrap="square" lIns="91440" tIns="45720" rIns="91440" bIns="45720">
            <a:spAutoFit/>
          </a:bodyPr>
          <a:lstStyle/>
          <a:p>
            <a:r>
              <a:rPr lang="en-US" b="1" noProof="1">
                <a:solidFill>
                  <a:schemeClr val="accent1">
                    <a:lumMod val="50000"/>
                  </a:schemeClr>
                </a:solidFill>
                <a:latin typeface="Arial" pitchFamily="34" charset="0"/>
                <a:cs typeface="Arial" pitchFamily="34" charset="0"/>
              </a:rPr>
              <a:t>Officer Moses E. Robinsob</a:t>
            </a:r>
          </a:p>
          <a:p>
            <a:r>
              <a:rPr lang="en-US" noProof="1">
                <a:solidFill>
                  <a:schemeClr val="accent1">
                    <a:lumMod val="50000"/>
                  </a:schemeClr>
                </a:solidFill>
                <a:latin typeface="Arial" pitchFamily="34" charset="0"/>
                <a:cs typeface="Arial" pitchFamily="34" charset="0"/>
              </a:rPr>
              <a:t>School Resource Officer</a:t>
            </a:r>
            <a:br>
              <a:rPr lang="en-US" noProof="1">
                <a:solidFill>
                  <a:schemeClr val="accent1">
                    <a:lumMod val="50000"/>
                  </a:schemeClr>
                </a:solidFill>
                <a:latin typeface="Arial" pitchFamily="34" charset="0"/>
                <a:cs typeface="Arial" pitchFamily="34" charset="0"/>
              </a:rPr>
            </a:br>
            <a:r>
              <a:rPr lang="en-US" noProof="1">
                <a:solidFill>
                  <a:schemeClr val="accent1">
                    <a:lumMod val="50000"/>
                  </a:schemeClr>
                </a:solidFill>
                <a:latin typeface="Arial" pitchFamily="34" charset="0"/>
                <a:cs typeface="Arial" pitchFamily="34" charset="0"/>
              </a:rPr>
              <a:t>Rochester Police Department</a:t>
            </a:r>
            <a:endParaRPr lang="en-US" dirty="0">
              <a:solidFill>
                <a:schemeClr val="accent1">
                  <a:lumMod val="50000"/>
                </a:schemeClr>
              </a:solidFill>
              <a:latin typeface="Arial" pitchFamily="34" charset="0"/>
              <a:cs typeface="Arial" pitchFamily="34" charset="0"/>
            </a:endParaRPr>
          </a:p>
          <a:p>
            <a:endParaRPr lang="en-US" b="1" noProof="1">
              <a:solidFill>
                <a:schemeClr val="accent1">
                  <a:lumMod val="50000"/>
                </a:schemeClr>
              </a:solidFill>
              <a:latin typeface="Arial" pitchFamily="34" charset="0"/>
              <a:cs typeface="Arial" pitchFamily="34" charset="0"/>
            </a:endParaRPr>
          </a:p>
          <a:p>
            <a:r>
              <a:rPr lang="en-US" b="1" noProof="1">
                <a:solidFill>
                  <a:schemeClr val="accent1">
                    <a:lumMod val="50000"/>
                  </a:schemeClr>
                </a:solidFill>
                <a:latin typeface="Arial" pitchFamily="34" charset="0"/>
                <a:cs typeface="Arial" pitchFamily="34" charset="0"/>
              </a:rPr>
              <a:t>Alecia Zipp-Mclaughlin</a:t>
            </a:r>
          </a:p>
          <a:p>
            <a:r>
              <a:rPr lang="en-US" noProof="1">
                <a:solidFill>
                  <a:schemeClr val="accent1">
                    <a:lumMod val="50000"/>
                  </a:schemeClr>
                </a:solidFill>
                <a:latin typeface="Arial" pitchFamily="34" charset="0"/>
                <a:cs typeface="Arial" pitchFamily="34" charset="0"/>
              </a:rPr>
              <a:t>Administrator, East High School</a:t>
            </a:r>
          </a:p>
          <a:p>
            <a:r>
              <a:rPr lang="en-US" noProof="1">
                <a:solidFill>
                  <a:schemeClr val="accent1">
                    <a:lumMod val="50000"/>
                  </a:schemeClr>
                </a:solidFill>
                <a:latin typeface="Arial" pitchFamily="34" charset="0"/>
                <a:cs typeface="Arial" pitchFamily="34" charset="0"/>
              </a:rPr>
              <a:t>Rochester, New York  </a:t>
            </a:r>
            <a:endParaRPr lang="en-US" dirty="0">
              <a:solidFill>
                <a:schemeClr val="accent1">
                  <a:lumMod val="50000"/>
                </a:schemeClr>
              </a:solidFill>
              <a:latin typeface="Arial" pitchFamily="34" charset="0"/>
              <a:cs typeface="Arial" pitchFamily="34" charset="0"/>
            </a:endParaRPr>
          </a:p>
          <a:p>
            <a:pPr algn="ctr"/>
            <a:endParaRPr lang="en-US" sz="3200" b="1" cap="none" spc="0" dirty="0">
              <a:ln w="17780" cmpd="sng">
                <a:noFill/>
                <a:prstDash val="solid"/>
                <a:miter lim="800000"/>
              </a:ln>
              <a:solidFill>
                <a:schemeClr val="tx2">
                  <a:lumMod val="60000"/>
                  <a:lumOff val="40000"/>
                </a:schemeClr>
              </a:solidFill>
              <a:latin typeface="Arial" pitchFamily="34" charset="0"/>
              <a:cs typeface="Arial" pitchFamily="34" charset="0"/>
            </a:endParaRPr>
          </a:p>
        </p:txBody>
      </p:sp>
      <p:sp>
        <p:nvSpPr>
          <p:cNvPr id="7" name="Rectangle 6"/>
          <p:cNvSpPr/>
          <p:nvPr/>
        </p:nvSpPr>
        <p:spPr>
          <a:xfrm>
            <a:off x="8610600" y="0"/>
            <a:ext cx="284052" cy="307777"/>
          </a:xfrm>
          <a:prstGeom prst="rect">
            <a:avLst/>
          </a:prstGeom>
        </p:spPr>
        <p:txBody>
          <a:bodyPr wrap="none">
            <a:spAutoFit/>
          </a:bodyPr>
          <a:lstStyle/>
          <a:p>
            <a:fld id="{5BFDA9EE-8D48-4C7A-9C2A-8D9412115BCC}" type="slidenum">
              <a:rPr lang="en-US" sz="1400">
                <a:solidFill>
                  <a:schemeClr val="bg1"/>
                </a:solidFill>
                <a:latin typeface="Arial" pitchFamily="34" charset="0"/>
                <a:cs typeface="Arial" pitchFamily="34" charset="0"/>
              </a:rPr>
              <a:pPr/>
              <a:t>9</a:t>
            </a:fld>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50795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7">
      <a:dk1>
        <a:sysClr val="windowText" lastClr="000000"/>
      </a:dk1>
      <a:lt1>
        <a:sysClr val="window" lastClr="FFFFFF"/>
      </a:lt1>
      <a:dk2>
        <a:srgbClr val="244061"/>
      </a:dk2>
      <a:lt2>
        <a:srgbClr val="C15350"/>
      </a:lt2>
      <a:accent1>
        <a:srgbClr val="4F81BD"/>
      </a:accent1>
      <a:accent2>
        <a:srgbClr val="953734"/>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5D55BFC98D464399480DA7A0756D54" ma:contentTypeVersion="9" ma:contentTypeDescription="Create a new document." ma:contentTypeScope="" ma:versionID="70f339ea4485d49c9779647fe2f08b59">
  <xsd:schema xmlns:xsd="http://www.w3.org/2001/XMLSchema" xmlns:xs="http://www.w3.org/2001/XMLSchema" xmlns:p="http://schemas.microsoft.com/office/2006/metadata/properties" xmlns:ns3="fd33a9dc-b64d-462a-9979-5232c8648fe5" targetNamespace="http://schemas.microsoft.com/office/2006/metadata/properties" ma:root="true" ma:fieldsID="c9f078de3a929e4f4efedacee1d9f667" ns3:_="">
    <xsd:import namespace="fd33a9dc-b64d-462a-9979-5232c8648fe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3a9dc-b64d-462a-9979-5232c8648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7FC837-0C28-46F3-841C-35608182E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3a9dc-b64d-462a-9979-5232c8648f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D56DD7-A3E8-4B69-A0C0-94665F8E4520}">
  <ds:schemaRefs>
    <ds:schemaRef ds:uri="http://schemas.microsoft.com/sharepoint/v3/contenttype/forms"/>
  </ds:schemaRefs>
</ds:datastoreItem>
</file>

<file path=customXml/itemProps3.xml><?xml version="1.0" encoding="utf-8"?>
<ds:datastoreItem xmlns:ds="http://schemas.openxmlformats.org/officeDocument/2006/customXml" ds:itemID="{2BB4FE36-307F-42FE-A2CA-C2CC2AF5494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d33a9dc-b64d-462a-9979-5232c8648fe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4099</TotalTime>
  <Words>4310</Words>
  <Application>Microsoft Office PowerPoint</Application>
  <PresentationFormat>On-screen Show (4:3)</PresentationFormat>
  <Paragraphs>693</Paragraphs>
  <Slides>76</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76</vt:i4>
      </vt:variant>
    </vt:vector>
  </HeadingPairs>
  <TitlesOfParts>
    <vt:vector size="90" baseType="lpstr">
      <vt:lpstr>Abadi MT Condensed Extra Bold</vt:lpstr>
      <vt:lpstr>Abadi MT Condensed Light</vt:lpstr>
      <vt:lpstr>Arial</vt:lpstr>
      <vt:lpstr>Arial Black</vt:lpstr>
      <vt:lpstr>Arial Bold</vt:lpstr>
      <vt:lpstr>Bradley Hand ITC</vt:lpstr>
      <vt:lpstr>Brush Script MT</vt:lpstr>
      <vt:lpstr>Calibri</vt:lpstr>
      <vt:lpstr>Georgia</vt:lpstr>
      <vt:lpstr>Impact</vt:lpstr>
      <vt:lpstr>Trebuchet MS</vt:lpstr>
      <vt:lpstr>Wingdings</vt:lpstr>
      <vt:lpstr>Wingdings 2</vt:lpstr>
      <vt:lpstr>Urban</vt:lpstr>
      <vt:lpstr>Welcome to Today’s Supportive School Discipline Webinar Series Event!   At the Intersection of School Safety and Supportive Discipline: Navigating the Roles and Responsibilities of School Resource Officers   </vt:lpstr>
      <vt:lpstr>PowerPoint Presentation</vt:lpstr>
      <vt:lpstr>Federal Partners Welcome</vt:lpstr>
      <vt:lpstr>SSD Webinar Series</vt:lpstr>
      <vt:lpstr>Available Technical Assistance</vt:lpstr>
      <vt:lpstr>Polling Question #1</vt:lpstr>
      <vt:lpstr>Polling Question #2</vt:lpstr>
      <vt:lpstr>Agenda</vt:lpstr>
      <vt:lpstr>A Local Examplar of SRO-School Community Collaboration </vt:lpstr>
      <vt:lpstr>School Resource Officer’s  Mission Statement</vt:lpstr>
      <vt:lpstr>School Resource Officer’s Vision and Goal</vt:lpstr>
      <vt:lpstr>PowerPoint Presentation</vt:lpstr>
      <vt:lpstr>PowerPoint Presentation</vt:lpstr>
      <vt:lpstr>PowerPoint Presentation</vt:lpstr>
      <vt:lpstr>PowerPoint Presentation</vt:lpstr>
      <vt:lpstr>SRO Training for RPD</vt:lpstr>
      <vt:lpstr>RCSD Demographics</vt:lpstr>
      <vt:lpstr>Stakeholder &amp; Interagency Communication, Coordination &amp; Cooperation = Collaboration</vt:lpstr>
      <vt:lpstr>Stakeholder &amp; Interagency Coordination, Communication &amp; Cooperation = Collaboration</vt:lpstr>
      <vt:lpstr>SRO-School Community Collaborations that Support Students with Mental Health Needs</vt:lpstr>
      <vt:lpstr>SRO-School Community Collaborations That Support Youth Considered At Risk</vt:lpstr>
      <vt:lpstr>Other SRO Collaborative Roles</vt:lpstr>
      <vt:lpstr>PowerPoint Presentation</vt:lpstr>
      <vt:lpstr>PowerPoint Presentation</vt:lpstr>
      <vt:lpstr>Lessons Learned:  What Went Well and Why (cont.) </vt:lpstr>
      <vt:lpstr>PowerPoint Presentation</vt:lpstr>
      <vt:lpstr>PowerPoint Presentation</vt:lpstr>
      <vt:lpstr>Evaluating SRO Programs and Performance</vt:lpstr>
      <vt:lpstr>PowerPoint Presentation</vt:lpstr>
      <vt:lpstr>PowerPoint Presentation</vt:lpstr>
      <vt:lpstr>An Overview of the Evolving Roles of SROs, the NASRO Model, and MOUs</vt:lpstr>
      <vt:lpstr>History of School Based Law Enforcement</vt:lpstr>
      <vt:lpstr>What Is a School Resource Officer SRO)?</vt:lpstr>
      <vt:lpstr>What is a School Resource Officer (SRO)?</vt:lpstr>
      <vt:lpstr>What is a School Resource Officer (SRO)?</vt:lpstr>
      <vt:lpstr>PowerPoint Presentation</vt:lpstr>
      <vt:lpstr>What Is the Role of an SRO? </vt:lpstr>
      <vt:lpstr>Goals of the SRO program </vt:lpstr>
      <vt:lpstr>National Association of School Resource Officers (NASRO) Trainings </vt:lpstr>
      <vt:lpstr>NASRO Training Courses</vt:lpstr>
      <vt:lpstr>NASRO Training Courses</vt:lpstr>
      <vt:lpstr>NASRO Training Courses</vt:lpstr>
      <vt:lpstr>PowerPoint Presentation</vt:lpstr>
      <vt:lpstr>Memorandum of Understanding (MOU)</vt:lpstr>
      <vt:lpstr>Elements of a Good MOU</vt:lpstr>
      <vt:lpstr>PowerPoint Presentation</vt:lpstr>
      <vt:lpstr>Policing the Teen Brain in Public Schools: Key Factors to Consider</vt:lpstr>
      <vt:lpstr>PowerPoint Presentation</vt:lpstr>
      <vt:lpstr>PowerPoint Presentation</vt:lpstr>
      <vt:lpstr>SFY Training for Law Enforcement</vt:lpstr>
      <vt:lpstr>The School Environment</vt:lpstr>
      <vt:lpstr>Reality: Diversity of SROs</vt:lpstr>
      <vt:lpstr>Regulators &amp; the Regulated</vt:lpstr>
      <vt:lpstr>Factors Affecting Impact of SROs</vt:lpstr>
      <vt:lpstr>Structural Considerations</vt:lpstr>
      <vt:lpstr>Skills &amp; Training</vt:lpstr>
      <vt:lpstr>2011 IACP Study of Juvenile Justice In-Service </vt:lpstr>
      <vt:lpstr>Findings of 2013 SFY Academy Study</vt:lpstr>
      <vt:lpstr>SRO Oversight</vt:lpstr>
      <vt:lpstr>SRO Accountability</vt:lpstr>
      <vt:lpstr>PowerPoint Presentation</vt:lpstr>
      <vt:lpstr>Premise #1</vt:lpstr>
      <vt:lpstr> SPEAK to the FIST  </vt:lpstr>
      <vt:lpstr>Premise #2</vt:lpstr>
      <vt:lpstr>Developmental Competence</vt:lpstr>
      <vt:lpstr>Premise #3</vt:lpstr>
      <vt:lpstr>Best Practices for Officers</vt:lpstr>
      <vt:lpstr>Premise #4 </vt:lpstr>
      <vt:lpstr>SPEAK to the COACH</vt:lpstr>
      <vt:lpstr>Premise #5</vt:lpstr>
      <vt:lpstr>Premise #6</vt:lpstr>
      <vt:lpstr>Final Thoughts on SRO Role in  Supportive Discipline</vt:lpstr>
      <vt:lpstr>PowerPoint Presentation</vt:lpstr>
      <vt:lpstr>PowerPoint Presentation</vt:lpstr>
      <vt:lpstr>Reminders</vt:lpstr>
      <vt:lpstr>Citations</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Supportive Discipline Community of Practice</dc:title>
  <dc:creator>Greta Colombi</dc:creator>
  <cp:lastModifiedBy>Labrousse, Daniel</cp:lastModifiedBy>
  <cp:revision>201</cp:revision>
  <dcterms:created xsi:type="dcterms:W3CDTF">2012-10-12T13:41:33Z</dcterms:created>
  <dcterms:modified xsi:type="dcterms:W3CDTF">2021-03-10T15:25:32Z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0x010100A65D55BFC98D464399480DA7A0756D54</vt:lpwstr>
  </property>
</Properties>
</file>